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Comfortaa"/>
      <p:regular r:id="rId19"/>
      <p:bold r:id="rId20"/>
    </p:embeddedFont>
    <p:embeddedFont>
      <p:font typeface="Open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omfortaa-bold.fntdata"/><Relationship Id="rId11" Type="http://schemas.openxmlformats.org/officeDocument/2006/relationships/slide" Target="slides/slide6.xml"/><Relationship Id="rId22" Type="http://schemas.openxmlformats.org/officeDocument/2006/relationships/font" Target="fonts/OpenSans-bold.fntdata"/><Relationship Id="rId10" Type="http://schemas.openxmlformats.org/officeDocument/2006/relationships/slide" Target="slides/slide5.xml"/><Relationship Id="rId21" Type="http://schemas.openxmlformats.org/officeDocument/2006/relationships/font" Target="fonts/OpenSans-regular.fntdata"/><Relationship Id="rId13" Type="http://schemas.openxmlformats.org/officeDocument/2006/relationships/slide" Target="slides/slide8.xml"/><Relationship Id="rId24" Type="http://schemas.openxmlformats.org/officeDocument/2006/relationships/font" Target="fonts/OpenSans-boldItalic.fntdata"/><Relationship Id="rId12" Type="http://schemas.openxmlformats.org/officeDocument/2006/relationships/slide" Target="slides/slide7.xml"/><Relationship Id="rId23" Type="http://schemas.openxmlformats.org/officeDocument/2006/relationships/font" Target="fonts/Open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Comfortaa-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jpg>
</file>

<file path=ppt/media/image2.png>
</file>

<file path=ppt/media/image20.png>
</file>

<file path=ppt/media/image21.png>
</file>

<file path=ppt/media/image22.png>
</file>

<file path=ppt/media/image23.jp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ncbi.nlm.nih.gov/pubmed/28760499" TargetMode="External"/><Relationship Id="rId3" Type="http://schemas.openxmlformats.org/officeDocument/2006/relationships/hyperlink" Target="https://www.cancer.net/navigating-cancer-care/how-cancer-treated/personalized-and-targeted-therapies/understanding-targeted-therapy"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Speech resources:</a:t>
            </a:r>
            <a:endParaRPr/>
          </a:p>
          <a:p>
            <a:pPr indent="0" lvl="0" marL="0" rtl="0" algn="l">
              <a:spcBef>
                <a:spcPts val="0"/>
              </a:spcBef>
              <a:spcAft>
                <a:spcPts val="0"/>
              </a:spcAft>
              <a:buNone/>
            </a:pPr>
            <a:r>
              <a:rPr lang="en"/>
              <a:t>Nanoparticles and targeted drug delivery in cancer therapy -</a:t>
            </a:r>
            <a:r>
              <a:rPr lang="en"/>
              <a:t> </a:t>
            </a:r>
            <a:r>
              <a:rPr lang="en" u="sng">
                <a:solidFill>
                  <a:schemeClr val="hlink"/>
                </a:solidFill>
                <a:hlinkClick r:id="rId2"/>
              </a:rPr>
              <a:t>https://www.ncbi.nlm.nih.gov/pubmed/28760499</a:t>
            </a:r>
            <a:endParaRPr/>
          </a:p>
          <a:p>
            <a:pPr indent="0" lvl="0" marL="0" rtl="0" algn="l">
              <a:spcBef>
                <a:spcPts val="0"/>
              </a:spcBef>
              <a:spcAft>
                <a:spcPts val="0"/>
              </a:spcAft>
              <a:buNone/>
            </a:pPr>
            <a:r>
              <a:rPr lang="en"/>
              <a:t>Understanding targeted therapy - </a:t>
            </a:r>
            <a:r>
              <a:rPr lang="en" u="sng">
                <a:solidFill>
                  <a:schemeClr val="hlink"/>
                </a:solidFill>
                <a:hlinkClick r:id="rId3"/>
              </a:rPr>
              <a:t>https://www.cancer.net/navigating-cancer-care/how-cancer-treated/personalized-and-targeted-therapies/understanding-targeted-therapy</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8991de5bc3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8991de5bc3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In the process of designing our project we ran into the problem of limited mobility with conventional power resources. Conventual resources being wired power and other battery powered devices. Our solution to this problem while still keeping to the objective of increased mobility would be the implementation of RF wireless power. Using RF Wireless power at a distance of 6cm we can both complete our objective and overcompensate for the power needs of our device by 100mW.</a:t>
            </a:r>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7b669bd5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b669bd5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a:t>SAWbots can be used for many medical applications. This device is a platform for novel methods of treatment. In the US alone, healthcare is a 2.2 trillion dollar industry. There are over 22 million surgeries a year. This device can aid in many of these surgical applications such as heart value repair and targeted drug therapy. This device is also affordable compared to other noninvase medical tools. 66.5% of bankruptcies are tied to medical issues alone and this tool will cost only 200 dollars compared to the 2 million dollar devnci tool. Medical treatment is a human right and should be given to everyone. SAWbots can help us do that.</a:t>
            </a:r>
            <a:endParaRPr/>
          </a:p>
          <a:p>
            <a:pPr indent="-298450" lvl="0" marL="457200" rtl="0" algn="l">
              <a:spcBef>
                <a:spcPts val="0"/>
              </a:spcBef>
              <a:spcAft>
                <a:spcPts val="0"/>
              </a:spcAft>
              <a:buSzPts val="1100"/>
              <a:buChar char="-"/>
            </a:pPr>
            <a:r>
              <a:rPr lang="en"/>
              <a:t>Annually, there are over 22 million surgeries and 1.7 million new incidents of cancer per year</a:t>
            </a:r>
            <a:endParaRPr/>
          </a:p>
          <a:p>
            <a:pPr indent="-298450" lvl="0" marL="457200" rtl="0" algn="l">
              <a:spcBef>
                <a:spcPts val="0"/>
              </a:spcBef>
              <a:spcAft>
                <a:spcPts val="0"/>
              </a:spcAft>
              <a:buSzPts val="1100"/>
              <a:buChar char="-"/>
            </a:pPr>
            <a:r>
              <a:rPr lang="en"/>
              <a:t>Advanced use cases</a:t>
            </a:r>
            <a:endParaRPr/>
          </a:p>
          <a:p>
            <a:pPr indent="-298450" lvl="0" marL="457200" rtl="0" algn="l">
              <a:spcBef>
                <a:spcPts val="0"/>
              </a:spcBef>
              <a:spcAft>
                <a:spcPts val="0"/>
              </a:spcAft>
              <a:buSzPts val="1100"/>
              <a:buChar char="-"/>
            </a:pPr>
            <a:r>
              <a:rPr lang="en"/>
              <a:t>66.5% of bankruptcies are tied to medical issues</a:t>
            </a:r>
            <a:endParaRPr/>
          </a:p>
          <a:p>
            <a:pPr indent="-298450" lvl="0" marL="457200" rtl="0" algn="l">
              <a:spcBef>
                <a:spcPts val="0"/>
              </a:spcBef>
              <a:spcAft>
                <a:spcPts val="0"/>
              </a:spcAft>
              <a:buSzPts val="1100"/>
              <a:buChar char="-"/>
            </a:pPr>
            <a:r>
              <a:rPr lang="en"/>
              <a:t>In the US alone, healthcare is a 2.2 trillion dollar industry</a:t>
            </a:r>
            <a:endParaRPr/>
          </a:p>
          <a:p>
            <a:pPr indent="-298450" lvl="0" marL="457200" rtl="0" algn="l">
              <a:spcBef>
                <a:spcPts val="0"/>
              </a:spcBef>
              <a:spcAft>
                <a:spcPts val="0"/>
              </a:spcAft>
              <a:buSzPts val="1100"/>
              <a:buChar char="-"/>
            </a:pPr>
            <a:r>
              <a:rPr lang="en"/>
              <a:t>Annually, there are over 22 million surgeries and 1.7 million new incidents of cancer per year</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Include final results/conclusion of simulations with quantified results</a:t>
            </a:r>
            <a:endParaRPr/>
          </a:p>
          <a:p>
            <a:pPr indent="-298450" lvl="0" marL="457200" rtl="0" algn="l">
              <a:spcBef>
                <a:spcPts val="0"/>
              </a:spcBef>
              <a:spcAft>
                <a:spcPts val="0"/>
              </a:spcAft>
              <a:buSzPts val="1100"/>
              <a:buChar char="●"/>
            </a:pPr>
            <a:r>
              <a:rPr lang="en"/>
              <a:t>Talk about how our project enables microbots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b669bd55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b669bd55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n"/>
              <a:t>Our team was one of the only ones to not mention individual members’ skills</a:t>
            </a:r>
            <a:endParaRPr/>
          </a:p>
          <a:p>
            <a:pPr indent="-298450" lvl="0" marL="457200" rtl="0" algn="l">
              <a:spcBef>
                <a:spcPts val="0"/>
              </a:spcBef>
              <a:spcAft>
                <a:spcPts val="0"/>
              </a:spcAft>
              <a:buSzPts val="1100"/>
              <a:buChar char="-"/>
            </a:pPr>
            <a:r>
              <a:rPr lang="en"/>
              <a:t>Our team works under Dr. Ali Yanik for his UCSC NanoEngineering Group. We are a </a:t>
            </a:r>
            <a:r>
              <a:rPr lang="en"/>
              <a:t>uniquely</a:t>
            </a:r>
            <a:r>
              <a:rPr lang="en"/>
              <a:t> qualified to produce this </a:t>
            </a:r>
            <a:r>
              <a:rPr lang="en"/>
              <a:t>design, having a variety of skills that made this project become a reality </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n">
                <a:latin typeface="Open Sans"/>
                <a:ea typeface="Open Sans"/>
                <a:cs typeface="Open Sans"/>
                <a:sym typeface="Open Sans"/>
              </a:rPr>
              <a:t>Due to our team members’ individual areas of expertise, our team is uniquely qualified to create the best possible solution to the lack of MIP technology</a:t>
            </a:r>
            <a:endParaRPr>
              <a:latin typeface="Open Sans"/>
              <a:ea typeface="Open Sans"/>
              <a:cs typeface="Open Sans"/>
              <a:sym typeface="Open Sans"/>
            </a:endParaRPr>
          </a:p>
          <a:p>
            <a:pPr indent="-298450" lvl="0" marL="457200" rtl="0" algn="l">
              <a:lnSpc>
                <a:spcPct val="115000"/>
              </a:lnSpc>
              <a:spcBef>
                <a:spcPts val="0"/>
              </a:spcBef>
              <a:spcAft>
                <a:spcPts val="0"/>
              </a:spcAft>
              <a:buSzPts val="1100"/>
              <a:buFont typeface="Open Sans"/>
              <a:buChar char="●"/>
            </a:pPr>
            <a:r>
              <a:rPr lang="en">
                <a:latin typeface="Open Sans"/>
                <a:ea typeface="Open Sans"/>
                <a:cs typeface="Open Sans"/>
                <a:sym typeface="Open Sans"/>
              </a:rPr>
              <a:t>Summer Alherz - Power Systems Expert</a:t>
            </a:r>
            <a:endParaRPr>
              <a:latin typeface="Open Sans"/>
              <a:ea typeface="Open Sans"/>
              <a:cs typeface="Open Sans"/>
              <a:sym typeface="Open Sans"/>
            </a:endParaRPr>
          </a:p>
          <a:p>
            <a:pPr indent="-298450" lvl="0" marL="457200" rtl="0" algn="l">
              <a:lnSpc>
                <a:spcPct val="115000"/>
              </a:lnSpc>
              <a:spcBef>
                <a:spcPts val="0"/>
              </a:spcBef>
              <a:spcAft>
                <a:spcPts val="0"/>
              </a:spcAft>
              <a:buSzPts val="1100"/>
              <a:buFont typeface="Open Sans"/>
              <a:buChar char="●"/>
            </a:pPr>
            <a:r>
              <a:rPr lang="en">
                <a:latin typeface="Open Sans"/>
                <a:ea typeface="Open Sans"/>
                <a:cs typeface="Open Sans"/>
                <a:sym typeface="Open Sans"/>
              </a:rPr>
              <a:t>Allie Hunsinger - Organizational Mastermind</a:t>
            </a:r>
            <a:endParaRPr>
              <a:latin typeface="Open Sans"/>
              <a:ea typeface="Open Sans"/>
              <a:cs typeface="Open Sans"/>
              <a:sym typeface="Open Sans"/>
            </a:endParaRPr>
          </a:p>
          <a:p>
            <a:pPr indent="-298450" lvl="0" marL="457200" rtl="0" algn="l">
              <a:lnSpc>
                <a:spcPct val="115000"/>
              </a:lnSpc>
              <a:spcBef>
                <a:spcPts val="0"/>
              </a:spcBef>
              <a:spcAft>
                <a:spcPts val="0"/>
              </a:spcAft>
              <a:buSzPts val="1100"/>
              <a:buFont typeface="Open Sans"/>
              <a:buChar char="●"/>
            </a:pPr>
            <a:r>
              <a:rPr lang="en">
                <a:latin typeface="Open Sans"/>
                <a:ea typeface="Open Sans"/>
                <a:cs typeface="Open Sans"/>
                <a:sym typeface="Open Sans"/>
              </a:rPr>
              <a:t>Phil Canete - Integration Design Genius</a:t>
            </a:r>
            <a:endParaRPr>
              <a:latin typeface="Open Sans"/>
              <a:ea typeface="Open Sans"/>
              <a:cs typeface="Open Sans"/>
              <a:sym typeface="Open Sans"/>
            </a:endParaRPr>
          </a:p>
          <a:p>
            <a:pPr indent="-298450" lvl="0" marL="457200" rtl="0" algn="l">
              <a:lnSpc>
                <a:spcPct val="115000"/>
              </a:lnSpc>
              <a:spcBef>
                <a:spcPts val="0"/>
              </a:spcBef>
              <a:spcAft>
                <a:spcPts val="0"/>
              </a:spcAft>
              <a:buSzPts val="1100"/>
              <a:buFont typeface="Open Sans"/>
              <a:buChar char="●"/>
            </a:pPr>
            <a:r>
              <a:rPr lang="en">
                <a:latin typeface="Open Sans"/>
                <a:ea typeface="Open Sans"/>
                <a:cs typeface="Open Sans"/>
                <a:sym typeface="Open Sans"/>
              </a:rPr>
              <a:t>Alex Bakaleynik - PCB Wizard</a:t>
            </a:r>
            <a:endParaRPr>
              <a:latin typeface="Open Sans"/>
              <a:ea typeface="Open Sans"/>
              <a:cs typeface="Open Sans"/>
              <a:sym typeface="Open Sans"/>
            </a:endParaRPr>
          </a:p>
          <a:p>
            <a:pPr indent="-298450" lvl="0" marL="457200" rtl="0" algn="l">
              <a:lnSpc>
                <a:spcPct val="115000"/>
              </a:lnSpc>
              <a:spcBef>
                <a:spcPts val="0"/>
              </a:spcBef>
              <a:spcAft>
                <a:spcPts val="0"/>
              </a:spcAft>
              <a:buSzPts val="1100"/>
              <a:buFont typeface="Open Sans"/>
              <a:buChar char="●"/>
            </a:pPr>
            <a:r>
              <a:rPr lang="en">
                <a:latin typeface="Open Sans"/>
                <a:ea typeface="Open Sans"/>
                <a:cs typeface="Open Sans"/>
                <a:sym typeface="Open Sans"/>
              </a:rPr>
              <a:t>Nic Van Oss - SAW Physics Specialist</a:t>
            </a:r>
            <a:endParaRPr>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a:latin typeface="Open Sans"/>
                <a:ea typeface="Open Sans"/>
                <a:cs typeface="Open Sans"/>
                <a:sym typeface="Open Sans"/>
              </a:rPr>
              <a:t>Add yanik group to titile, add bsoe logo, add nanoe logo</a:t>
            </a:r>
            <a:endParaRPr>
              <a:latin typeface="Open Sans"/>
              <a:ea typeface="Open Sans"/>
              <a:cs typeface="Open Sans"/>
              <a:sym typeface="Open San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7a9abf9889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7a9abf9889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7abd26c5e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7abd26c5e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The problem our team is trying to tackle is the current lack of MIP, or minimally invasive procedure technology</a:t>
            </a:r>
            <a:endParaRPr/>
          </a:p>
          <a:p>
            <a:pPr indent="0" lvl="0" marL="914400" rtl="0" algn="l">
              <a:spcBef>
                <a:spcPts val="0"/>
              </a:spcBef>
              <a:spcAft>
                <a:spcPts val="0"/>
              </a:spcAft>
              <a:buNone/>
            </a:pPr>
            <a:r>
              <a:t/>
            </a:r>
            <a:endParaRPr/>
          </a:p>
          <a:p>
            <a:pPr indent="-298450" lvl="0" marL="457200" rtl="0" algn="l">
              <a:spcBef>
                <a:spcPts val="0"/>
              </a:spcBef>
              <a:spcAft>
                <a:spcPts val="0"/>
              </a:spcAft>
              <a:buSzPts val="1100"/>
              <a:buChar char="-"/>
            </a:pPr>
            <a:r>
              <a:rPr lang="en"/>
              <a:t>Minimally</a:t>
            </a:r>
            <a:r>
              <a:rPr lang="en"/>
              <a:t> invasive procedures are surgical techniques that </a:t>
            </a:r>
            <a:r>
              <a:rPr lang="en"/>
              <a:t>use small incisions that act as ports for tiny, rontrolled surgical instruments to operate</a:t>
            </a:r>
            <a:endParaRPr/>
          </a:p>
          <a:p>
            <a:pPr indent="0" lvl="0" marL="1371600" rtl="0" algn="l">
              <a:spcBef>
                <a:spcPts val="0"/>
              </a:spcBef>
              <a:spcAft>
                <a:spcPts val="0"/>
              </a:spcAft>
              <a:buNone/>
            </a:pPr>
            <a:r>
              <a:t/>
            </a:r>
            <a:endParaRPr/>
          </a:p>
          <a:p>
            <a:pPr indent="-298450" lvl="0" marL="457200" rtl="0" algn="l">
              <a:spcBef>
                <a:spcPts val="0"/>
              </a:spcBef>
              <a:spcAft>
                <a:spcPts val="0"/>
              </a:spcAft>
              <a:buSzPts val="1100"/>
              <a:buChar char="-"/>
            </a:pPr>
            <a:r>
              <a:rPr lang="en"/>
              <a:t>This is contrast with conventional surgical techniques which requires large incisions large enough for sugeons to reach their hands and macroscopic tools into</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For example, a conventional open heart surgery</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In the figure shown is a Da Vinci surgical robot, currently the most common MIP tool. It’s average cost of installation is $2M, a price point out of reach for most hospitals</a:t>
            </a:r>
            <a:endParaRPr/>
          </a:p>
          <a:p>
            <a:pPr indent="0" lvl="0" marL="1828800" rtl="0" algn="l">
              <a:spcBef>
                <a:spcPts val="0"/>
              </a:spcBef>
              <a:spcAft>
                <a:spcPts val="0"/>
              </a:spcAft>
              <a:buNone/>
            </a:pPr>
            <a:r>
              <a:t/>
            </a:r>
            <a:endParaRPr/>
          </a:p>
          <a:p>
            <a:pPr indent="0" lvl="0" marL="1828800" rtl="0" algn="l">
              <a:spcBef>
                <a:spcPts val="0"/>
              </a:spcBef>
              <a:spcAft>
                <a:spcPts val="0"/>
              </a:spcAft>
              <a:buNone/>
            </a:pPr>
            <a:r>
              <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t/>
            </a:r>
            <a:endParaRPr/>
          </a:p>
          <a:p>
            <a:pPr indent="-298450" lvl="0" marL="457200" rtl="0" algn="l">
              <a:spcBef>
                <a:spcPts val="0"/>
              </a:spcBef>
              <a:spcAft>
                <a:spcPts val="0"/>
              </a:spcAft>
              <a:buSzPts val="1100"/>
              <a:buChar char="-"/>
            </a:pPr>
            <a:r>
              <a:rPr lang="en"/>
              <a:t>Robotic devices at the millimeter and micron scale have significant potential to revolutionize biomedicine.</a:t>
            </a:r>
            <a:endParaRPr/>
          </a:p>
          <a:p>
            <a:pPr indent="-298450" lvl="0" marL="457200" rtl="0" algn="l">
              <a:spcBef>
                <a:spcPts val="0"/>
              </a:spcBef>
              <a:spcAft>
                <a:spcPts val="0"/>
              </a:spcAft>
              <a:buSzPts val="1100"/>
              <a:buChar char="-"/>
            </a:pPr>
            <a:r>
              <a:t/>
            </a:r>
            <a:endParaRPr/>
          </a:p>
          <a:p>
            <a:pPr indent="-298450" lvl="0" marL="457200" rtl="0" algn="l">
              <a:spcBef>
                <a:spcPts val="0"/>
              </a:spcBef>
              <a:spcAft>
                <a:spcPts val="0"/>
              </a:spcAft>
              <a:buSzPts val="1100"/>
              <a:buChar char="-"/>
            </a:pPr>
            <a:r>
              <a:rPr lang="en"/>
              <a:t>Localized delivery has the potential for minimized side effects, reduced intake frequency, and enhanced patient compliance with minimized in vivo instability of drug formulations, and constancy in drug concentrations within a therapeutic range [</a:t>
            </a:r>
            <a:endParaRPr/>
          </a:p>
          <a:p>
            <a:pPr indent="-298450" lvl="0" marL="457200" rtl="0" algn="l">
              <a:lnSpc>
                <a:spcPct val="115000"/>
              </a:lnSpc>
              <a:spcBef>
                <a:spcPts val="0"/>
              </a:spcBef>
              <a:spcAft>
                <a:spcPts val="0"/>
              </a:spcAft>
              <a:buSzPts val="1100"/>
              <a:buFont typeface="Comfortaa"/>
              <a:buChar char="-"/>
            </a:pPr>
            <a:r>
              <a:rPr lang="en">
                <a:latin typeface="Comfortaa"/>
                <a:ea typeface="Comfortaa"/>
                <a:cs typeface="Comfortaa"/>
                <a:sym typeface="Comfortaa"/>
              </a:rPr>
              <a:t>Current cancer treatments are non-discriminant</a:t>
            </a:r>
            <a:endParaRPr>
              <a:latin typeface="Comfortaa"/>
              <a:ea typeface="Comfortaa"/>
              <a:cs typeface="Comfortaa"/>
              <a:sym typeface="Comfortaa"/>
            </a:endParaRPr>
          </a:p>
          <a:p>
            <a:pPr indent="-298450" lvl="0" marL="457200" rtl="0" algn="l">
              <a:lnSpc>
                <a:spcPct val="115000"/>
              </a:lnSpc>
              <a:spcBef>
                <a:spcPts val="0"/>
              </a:spcBef>
              <a:spcAft>
                <a:spcPts val="0"/>
              </a:spcAft>
              <a:buSzPts val="1100"/>
              <a:buFont typeface="Comfortaa"/>
              <a:buChar char="-"/>
            </a:pPr>
            <a:r>
              <a:rPr lang="en">
                <a:latin typeface="Comfortaa"/>
                <a:ea typeface="Comfortaa"/>
                <a:cs typeface="Comfortaa"/>
                <a:sym typeface="Comfortaa"/>
              </a:rPr>
              <a:t>Current microsurgery is limited by physical tool size a can physician control</a:t>
            </a:r>
            <a:endParaRPr>
              <a:latin typeface="Comfortaa"/>
              <a:ea typeface="Comfortaa"/>
              <a:cs typeface="Comfortaa"/>
              <a:sym typeface="Comfortaa"/>
            </a:endParaRPr>
          </a:p>
          <a:p>
            <a:pPr indent="-298450" lvl="0" marL="457200" rtl="0" algn="l">
              <a:lnSpc>
                <a:spcPct val="115000"/>
              </a:lnSpc>
              <a:spcBef>
                <a:spcPts val="0"/>
              </a:spcBef>
              <a:spcAft>
                <a:spcPts val="0"/>
              </a:spcAft>
              <a:buSzPts val="1100"/>
              <a:buFont typeface="Comfortaa"/>
              <a:buChar char="-"/>
            </a:pPr>
            <a:r>
              <a:rPr lang="en">
                <a:latin typeface="Comfortaa"/>
                <a:ea typeface="Comfortaa"/>
                <a:cs typeface="Comfortaa"/>
                <a:sym typeface="Comfortaa"/>
              </a:rPr>
              <a:t>How big</a:t>
            </a:r>
            <a:endParaRPr>
              <a:latin typeface="Comfortaa"/>
              <a:ea typeface="Comfortaa"/>
              <a:cs typeface="Comfortaa"/>
              <a:sym typeface="Comfortaa"/>
            </a:endParaRPr>
          </a:p>
          <a:p>
            <a:pPr indent="-298450" lvl="0" marL="457200" rtl="0" algn="l">
              <a:lnSpc>
                <a:spcPct val="115000"/>
              </a:lnSpc>
              <a:spcBef>
                <a:spcPts val="0"/>
              </a:spcBef>
              <a:spcAft>
                <a:spcPts val="0"/>
              </a:spcAft>
              <a:buSzPts val="1100"/>
              <a:buFont typeface="Comfortaa"/>
              <a:buChar char="-"/>
            </a:pPr>
            <a:r>
              <a:rPr lang="en">
                <a:latin typeface="Comfortaa"/>
                <a:ea typeface="Comfortaa"/>
                <a:cs typeface="Comfortaa"/>
                <a:sym typeface="Comfortaa"/>
              </a:rPr>
              <a:t>Cost</a:t>
            </a:r>
            <a:endParaRPr>
              <a:solidFill>
                <a:schemeClr val="lt2"/>
              </a:solidFill>
              <a:latin typeface="Comfortaa"/>
              <a:ea typeface="Comfortaa"/>
              <a:cs typeface="Comfortaa"/>
              <a:sym typeface="Comfortaa"/>
            </a:endParaRPr>
          </a:p>
          <a:p>
            <a:pPr indent="-298450" lvl="0" marL="457200" rtl="0" algn="l">
              <a:lnSpc>
                <a:spcPct val="115000"/>
              </a:lnSpc>
              <a:spcBef>
                <a:spcPts val="0"/>
              </a:spcBef>
              <a:spcAft>
                <a:spcPts val="0"/>
              </a:spcAft>
              <a:buClr>
                <a:srgbClr val="000000"/>
              </a:buClr>
              <a:buSzPts val="1100"/>
              <a:buFont typeface="Comfortaa"/>
              <a:buChar char="-"/>
            </a:pPr>
            <a:r>
              <a:rPr lang="en">
                <a:latin typeface="Comfortaa"/>
                <a:ea typeface="Comfortaa"/>
                <a:cs typeface="Comfortaa"/>
                <a:sym typeface="Comfortaa"/>
              </a:rPr>
              <a:t>Use cases - Microsurgeries: eyes, nerves, blood vessels</a:t>
            </a:r>
            <a:endParaRPr>
              <a:latin typeface="Comfortaa"/>
              <a:ea typeface="Comfortaa"/>
              <a:cs typeface="Comfortaa"/>
              <a:sym typeface="Comfortaa"/>
            </a:endParaRPr>
          </a:p>
          <a:p>
            <a:pPr indent="-342900" lvl="0" marL="457200" rtl="0" algn="l">
              <a:lnSpc>
                <a:spcPct val="115000"/>
              </a:lnSpc>
              <a:spcBef>
                <a:spcPts val="0"/>
              </a:spcBef>
              <a:spcAft>
                <a:spcPts val="0"/>
              </a:spcAft>
              <a:buClr>
                <a:schemeClr val="lt2"/>
              </a:buClr>
              <a:buSzPts val="1800"/>
              <a:buFont typeface="Comfortaa"/>
              <a:buChar char="-"/>
            </a:pPr>
            <a:r>
              <a:t/>
            </a:r>
            <a:endParaRPr>
              <a:latin typeface="Comfortaa"/>
              <a:ea typeface="Comfortaa"/>
              <a:cs typeface="Comfortaa"/>
              <a:sym typeface="Comfortaa"/>
            </a:endParaRPr>
          </a:p>
          <a:p>
            <a:pPr indent="0" lvl="0" marL="0" rtl="0" algn="l">
              <a:lnSpc>
                <a:spcPct val="115000"/>
              </a:lnSpc>
              <a:spcBef>
                <a:spcPts val="1600"/>
              </a:spcBef>
              <a:spcAft>
                <a:spcPts val="0"/>
              </a:spcAft>
              <a:buNone/>
            </a:pPr>
            <a:r>
              <a:t/>
            </a:r>
            <a:endParaRPr>
              <a:latin typeface="Comfortaa"/>
              <a:ea typeface="Comfortaa"/>
              <a:cs typeface="Comfortaa"/>
              <a:sym typeface="Comfortaa"/>
            </a:endParaRPr>
          </a:p>
          <a:p>
            <a:pPr indent="0" lvl="0" marL="0" rtl="0" algn="l">
              <a:spcBef>
                <a:spcPts val="16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7b669bd551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7b669bd551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The reason why this current</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The superiority of robotic surgery has been constantly shown in literature, and we can visually see in the graph that </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n"/>
              <a:t>Because MIP technology is not universally available, patients are not getting the best treatment available</a:t>
            </a:r>
            <a:endParaRPr/>
          </a:p>
          <a:p>
            <a:pPr indent="-298450" lvl="0" marL="457200" rtl="0" algn="l">
              <a:spcBef>
                <a:spcPts val="0"/>
              </a:spcBef>
              <a:spcAft>
                <a:spcPts val="0"/>
              </a:spcAft>
              <a:buSzPts val="1100"/>
              <a:buChar char="-"/>
            </a:pPr>
            <a:r>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Find better graphic</a:t>
            </a:r>
            <a:endParaRPr/>
          </a:p>
          <a:p>
            <a:pPr indent="-298450" lvl="0" marL="457200" rtl="0" algn="l">
              <a:spcBef>
                <a:spcPts val="0"/>
              </a:spcBef>
              <a:spcAft>
                <a:spcPts val="0"/>
              </a:spcAft>
              <a:buSzPts val="1100"/>
              <a:buChar char="●"/>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8991de5bc3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8991de5bc3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 really wanna put this slide at the end of the rest of my slides.</a:t>
            </a:r>
            <a:r>
              <a:rPr lang="en"/>
              <a:t> The transition from Phil’s into my section can involve the SAW device labeled in figure 4. Then I can transition into Alex’s (or whoever does it) slide using the PCBs which are unnecessary to bring up beforehand. I believe this will flow better. Of course the block diagram could potentially change things.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One of the significant improvements made to Bourquin and Cooper’s design was the elimination of wire connections off the bot. This is critical for a surgical application because it frees the bot from </a:t>
            </a:r>
            <a:r>
              <a:rPr lang="en"/>
              <a:t>unpredictable</a:t>
            </a:r>
            <a:r>
              <a:rPr lang="en"/>
              <a:t> tension forces and tangling caused by external wires. Th</a:t>
            </a:r>
            <a:r>
              <a:rPr lang="en"/>
              <a:t>e</a:t>
            </a:r>
            <a:r>
              <a:rPr lang="en"/>
              <a:t> movement is therefore made more precise with the tradeoff of requiring electrical components onboard the bot to power and control it. The design is four orders of magnitude cheaper than the Da Vinci machine costing only $200 of materials to produce  Modularity is achieved by separating the PCBs into three distinct boards so each can be tested and revisioned individually, then secured to the chassis using nylon standoffs. Furthermore, our Interdigitated Transducers, the devices responsible for propulsion, are mounted on removable blocks that can be easily interchanged.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Can assume power and thrust are necessary</a:t>
            </a:r>
            <a:endParaRPr/>
          </a:p>
          <a:p>
            <a:pPr indent="-298450" lvl="0" marL="457200" rtl="0" algn="l">
              <a:spcBef>
                <a:spcPts val="0"/>
              </a:spcBef>
              <a:spcAft>
                <a:spcPts val="0"/>
              </a:spcAft>
              <a:buSzPts val="1100"/>
              <a:buChar char="●"/>
            </a:pPr>
            <a:r>
              <a:rPr lang="en"/>
              <a:t>Label more things, try squeezing down the image</a:t>
            </a:r>
            <a:endParaRPr/>
          </a:p>
          <a:p>
            <a:pPr indent="-298450" lvl="0" marL="457200" rtl="0" algn="l">
              <a:spcBef>
                <a:spcPts val="0"/>
              </a:spcBef>
              <a:spcAft>
                <a:spcPts val="0"/>
              </a:spcAft>
              <a:buSzPts val="1100"/>
              <a:buChar char="●"/>
            </a:pPr>
            <a:r>
              <a:rPr lang="en"/>
              <a:t>Spell out idt (literally and then also spell it out by expanding the theory on its own slide whoever wrote this is a genius)</a:t>
            </a:r>
            <a:endParaRPr/>
          </a:p>
          <a:p>
            <a:pPr indent="-298450" lvl="0" marL="457200" rtl="0" algn="l">
              <a:spcBef>
                <a:spcPts val="0"/>
              </a:spcBef>
              <a:spcAft>
                <a:spcPts val="0"/>
              </a:spcAft>
              <a:buSzPts val="1100"/>
              <a:buChar char="●"/>
            </a:pPr>
            <a:r>
              <a:rPr lang="en"/>
              <a:t>Add block diagram after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77b623509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77b623509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When the SAW enters a liquid, the SAW’s energy is absorbed into the fluid, generating a jet stream which pushes the SAWbot forward. SAW Streaming provides many advantages over conventional propulsion systems such as combustion thrusters which release harmful chemical byproducts or rotary propellers which could lacerate tissue during surgery.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Tela wants more in depth explanation of SAW generation in the IDT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Reduce clutter, size figure on right larger because it is more important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8991de5bc3_3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8991de5bc3_3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Through simulation, we confirmed that thrust force great enough to propel the bot can be achieved by using a SAW with a peak amplitude of only 1 nm that is far too small to damage surrounding tissues during surgery.</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Gif does not work in Zoom</a:t>
            </a:r>
            <a:endParaRPr/>
          </a:p>
          <a:p>
            <a:pPr indent="-298450" lvl="0" marL="457200" rtl="0" algn="l">
              <a:spcBef>
                <a:spcPts val="0"/>
              </a:spcBef>
              <a:spcAft>
                <a:spcPts val="0"/>
              </a:spcAft>
              <a:buSzPts val="1100"/>
              <a:buChar char="●"/>
            </a:pPr>
            <a:r>
              <a:rPr lang="en"/>
              <a:t>Label axes and direction of propagation</a:t>
            </a:r>
            <a:endParaRPr/>
          </a:p>
          <a:p>
            <a:pPr indent="-298450" lvl="0" marL="457200" rtl="0" algn="l">
              <a:spcBef>
                <a:spcPts val="0"/>
              </a:spcBef>
              <a:spcAft>
                <a:spcPts val="0"/>
              </a:spcAft>
              <a:buSzPts val="1100"/>
              <a:buChar char="●"/>
            </a:pPr>
            <a:r>
              <a:rPr lang="en"/>
              <a:t>Improve title to reflect verification, highlight 1nm and that it is verifying the research paper</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8991de5bc3_9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8991de5bc3_9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motor of our SAWbot is an Interdigital Transducer, which converts electrical power into wave power. The electrode fingers must be carefully designed to match the frequency of the electrical input. By varying the width of the fingers across their length, the location of SAW generation can be controlled, allowing us to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8991de5bc3_8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8991de5bc3_8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8991de5bc3_8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8991de5bc3_8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propulsion board uses the AD9913 Direct Digital Synethizer chip to generate a high frequency sinusoidal signal on board the bot. This signal will be fed to the IDT which converts electrical energy to mechanical energy and produces Surface acoustic waves. The THS4303 amplifies the electrical power before delivery to the IDT, thereby resulting in 1mN of thrust force </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16.png"/><Relationship Id="rId9" Type="http://schemas.openxmlformats.org/officeDocument/2006/relationships/image" Target="../media/image4.png"/><Relationship Id="rId5" Type="http://schemas.openxmlformats.org/officeDocument/2006/relationships/image" Target="../media/image19.jpg"/><Relationship Id="rId6" Type="http://schemas.openxmlformats.org/officeDocument/2006/relationships/image" Target="../media/image21.png"/><Relationship Id="rId7" Type="http://schemas.openxmlformats.org/officeDocument/2006/relationships/image" Target="../media/image20.png"/><Relationship Id="rId8" Type="http://schemas.openxmlformats.org/officeDocument/2006/relationships/image" Target="../media/image2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5.png"/><Relationship Id="rId4" Type="http://schemas.openxmlformats.org/officeDocument/2006/relationships/image" Target="../media/image6.png"/><Relationship Id="rId5"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8.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2.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169350"/>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Medical</a:t>
            </a:r>
            <a:endParaRPr>
              <a:latin typeface="Comfortaa"/>
              <a:ea typeface="Comfortaa"/>
              <a:cs typeface="Comfortaa"/>
              <a:sym typeface="Comfortaa"/>
            </a:endParaRPr>
          </a:p>
          <a:p>
            <a:pPr indent="0" lvl="0" marL="0" rtl="0" algn="ctr">
              <a:spcBef>
                <a:spcPts val="0"/>
              </a:spcBef>
              <a:spcAft>
                <a:spcPts val="0"/>
              </a:spcAft>
              <a:buNone/>
            </a:pPr>
            <a:r>
              <a:rPr lang="en">
                <a:latin typeface="Comfortaa"/>
                <a:ea typeface="Comfortaa"/>
                <a:cs typeface="Comfortaa"/>
                <a:sym typeface="Comfortaa"/>
              </a:rPr>
              <a:t>SAWbots</a:t>
            </a:r>
            <a:endParaRPr>
              <a:latin typeface="Comfortaa"/>
              <a:ea typeface="Comfortaa"/>
              <a:cs typeface="Comfortaa"/>
              <a:sym typeface="Comfortaa"/>
            </a:endParaRPr>
          </a:p>
        </p:txBody>
      </p:sp>
      <p:sp>
        <p:nvSpPr>
          <p:cNvPr id="55" name="Google Shape;55;p13"/>
          <p:cNvSpPr txBox="1"/>
          <p:nvPr/>
        </p:nvSpPr>
        <p:spPr>
          <a:xfrm>
            <a:off x="1733500" y="3405300"/>
            <a:ext cx="5567400" cy="463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rgbClr val="D9D9D9"/>
                </a:solidFill>
                <a:latin typeface="Open Sans"/>
                <a:ea typeface="Open Sans"/>
                <a:cs typeface="Open Sans"/>
                <a:sym typeface="Open Sans"/>
              </a:rPr>
              <a:t>Saving </a:t>
            </a:r>
            <a:r>
              <a:rPr lang="en" sz="1700">
                <a:solidFill>
                  <a:srgbClr val="D9D9D9"/>
                </a:solidFill>
                <a:latin typeface="Open Sans"/>
                <a:ea typeface="Open Sans"/>
                <a:cs typeface="Open Sans"/>
                <a:sym typeface="Open Sans"/>
              </a:rPr>
              <a:t>Lives by Revolutionizing Surgical Technology</a:t>
            </a:r>
            <a:endParaRPr sz="1800">
              <a:solidFill>
                <a:schemeClr val="lt2"/>
              </a:solidFill>
              <a:latin typeface="Open Sans"/>
              <a:ea typeface="Open Sans"/>
              <a:cs typeface="Open Sans"/>
              <a:sym typeface="Open Sans"/>
            </a:endParaRPr>
          </a:p>
        </p:txBody>
      </p:sp>
      <p:pic>
        <p:nvPicPr>
          <p:cNvPr id="56" name="Google Shape;56;p13"/>
          <p:cNvPicPr preferRelativeResize="0"/>
          <p:nvPr/>
        </p:nvPicPr>
        <p:blipFill>
          <a:blip r:embed="rId3">
            <a:alphaModFix/>
          </a:blip>
          <a:stretch>
            <a:fillRect/>
          </a:stretch>
        </p:blipFill>
        <p:spPr>
          <a:xfrm>
            <a:off x="7036350" y="160550"/>
            <a:ext cx="1987701" cy="7628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311700" y="1705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omfortaa"/>
                <a:ea typeface="Comfortaa"/>
                <a:cs typeface="Comfortaa"/>
                <a:sym typeface="Comfortaa"/>
              </a:rPr>
              <a:t>RF Wireless Power Simulation </a:t>
            </a:r>
            <a:r>
              <a:rPr b="1" lang="en">
                <a:latin typeface="Comfortaa"/>
                <a:ea typeface="Comfortaa"/>
                <a:cs typeface="Comfortaa"/>
                <a:sym typeface="Comfortaa"/>
              </a:rPr>
              <a:t>Verified</a:t>
            </a:r>
            <a:endParaRPr b="1">
              <a:latin typeface="Comfortaa"/>
              <a:ea typeface="Comfortaa"/>
              <a:cs typeface="Comfortaa"/>
              <a:sym typeface="Comfortaa"/>
            </a:endParaRPr>
          </a:p>
        </p:txBody>
      </p:sp>
      <p:sp>
        <p:nvSpPr>
          <p:cNvPr id="142" name="Google Shape;142;p22"/>
          <p:cNvSpPr txBox="1"/>
          <p:nvPr/>
        </p:nvSpPr>
        <p:spPr>
          <a:xfrm>
            <a:off x="2085875" y="3374775"/>
            <a:ext cx="6597000" cy="30000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dk1"/>
              </a:buClr>
              <a:buSzPts val="1800"/>
              <a:buFont typeface="Comfortaa"/>
              <a:buChar char="●"/>
            </a:pPr>
            <a:r>
              <a:rPr lang="en" sz="1800">
                <a:solidFill>
                  <a:schemeClr val="dk1"/>
                </a:solidFill>
                <a:latin typeface="Comfortaa"/>
                <a:ea typeface="Comfortaa"/>
                <a:cs typeface="Comfortaa"/>
                <a:sym typeface="Comfortaa"/>
              </a:rPr>
              <a:t>Simulation exceeds power requirements </a:t>
            </a:r>
            <a:endParaRPr sz="1800">
              <a:solidFill>
                <a:schemeClr val="dk1"/>
              </a:solidFill>
              <a:latin typeface="Comfortaa"/>
              <a:ea typeface="Comfortaa"/>
              <a:cs typeface="Comfortaa"/>
              <a:sym typeface="Comfortaa"/>
            </a:endParaRPr>
          </a:p>
          <a:p>
            <a:pPr indent="-342900" lvl="0" marL="457200" rtl="0" algn="l">
              <a:lnSpc>
                <a:spcPct val="150000"/>
              </a:lnSpc>
              <a:spcBef>
                <a:spcPts val="0"/>
              </a:spcBef>
              <a:spcAft>
                <a:spcPts val="0"/>
              </a:spcAft>
              <a:buClr>
                <a:schemeClr val="dk1"/>
              </a:buClr>
              <a:buSzPts val="1800"/>
              <a:buFont typeface="Comfortaa"/>
              <a:buChar char="●"/>
            </a:pPr>
            <a:r>
              <a:rPr lang="en" sz="1800">
                <a:solidFill>
                  <a:schemeClr val="dk1"/>
                </a:solidFill>
                <a:latin typeface="Comfortaa"/>
                <a:ea typeface="Comfortaa"/>
                <a:cs typeface="Comfortaa"/>
                <a:sym typeface="Comfortaa"/>
              </a:rPr>
              <a:t>Verified using AWR RF Simulation</a:t>
            </a:r>
            <a:endParaRPr sz="1800">
              <a:solidFill>
                <a:schemeClr val="dk1"/>
              </a:solidFill>
              <a:latin typeface="Comfortaa"/>
              <a:ea typeface="Comfortaa"/>
              <a:cs typeface="Comfortaa"/>
              <a:sym typeface="Comfortaa"/>
            </a:endParaRPr>
          </a:p>
          <a:p>
            <a:pPr indent="-342900" lvl="0" marL="457200" rtl="0" algn="l">
              <a:lnSpc>
                <a:spcPct val="150000"/>
              </a:lnSpc>
              <a:spcBef>
                <a:spcPts val="0"/>
              </a:spcBef>
              <a:spcAft>
                <a:spcPts val="0"/>
              </a:spcAft>
              <a:buClr>
                <a:schemeClr val="dk1"/>
              </a:buClr>
              <a:buSzPts val="1800"/>
              <a:buFont typeface="Comfortaa"/>
              <a:buChar char="●"/>
            </a:pPr>
            <a:r>
              <a:rPr lang="en" sz="1800">
                <a:solidFill>
                  <a:schemeClr val="dk1"/>
                </a:solidFill>
                <a:latin typeface="Comfortaa"/>
                <a:ea typeface="Comfortaa"/>
                <a:cs typeface="Comfortaa"/>
                <a:sym typeface="Comfortaa"/>
              </a:rPr>
              <a:t>Stays within FCC Regulations</a:t>
            </a:r>
            <a:endParaRPr/>
          </a:p>
        </p:txBody>
      </p:sp>
      <p:pic>
        <p:nvPicPr>
          <p:cNvPr id="143" name="Google Shape;143;p22"/>
          <p:cNvPicPr preferRelativeResize="0"/>
          <p:nvPr/>
        </p:nvPicPr>
        <p:blipFill rotWithShape="1">
          <a:blip r:embed="rId3">
            <a:alphaModFix/>
          </a:blip>
          <a:srcRect b="0" l="0" r="53861" t="0"/>
          <a:stretch/>
        </p:blipFill>
        <p:spPr>
          <a:xfrm>
            <a:off x="484500" y="1216600"/>
            <a:ext cx="3691350" cy="1684850"/>
          </a:xfrm>
          <a:prstGeom prst="rect">
            <a:avLst/>
          </a:prstGeom>
          <a:noFill/>
          <a:ln>
            <a:noFill/>
          </a:ln>
        </p:spPr>
      </p:pic>
      <p:pic>
        <p:nvPicPr>
          <p:cNvPr id="144" name="Google Shape;144;p22"/>
          <p:cNvPicPr preferRelativeResize="0"/>
          <p:nvPr/>
        </p:nvPicPr>
        <p:blipFill rotWithShape="1">
          <a:blip r:embed="rId4">
            <a:alphaModFix/>
          </a:blip>
          <a:srcRect b="0" l="53829" r="0" t="0"/>
          <a:stretch/>
        </p:blipFill>
        <p:spPr>
          <a:xfrm>
            <a:off x="4937650" y="1217192"/>
            <a:ext cx="3691350" cy="168367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3"/>
          <p:cNvSpPr txBox="1"/>
          <p:nvPr>
            <p:ph type="title"/>
          </p:nvPr>
        </p:nvSpPr>
        <p:spPr>
          <a:xfrm>
            <a:off x="311700" y="211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omfortaa"/>
                <a:ea typeface="Comfortaa"/>
                <a:cs typeface="Comfortaa"/>
                <a:sym typeface="Comfortaa"/>
              </a:rPr>
              <a:t>SAWbots will Revolutionize </a:t>
            </a:r>
            <a:r>
              <a:rPr b="1" lang="en">
                <a:latin typeface="Comfortaa"/>
                <a:ea typeface="Comfortaa"/>
                <a:cs typeface="Comfortaa"/>
                <a:sym typeface="Comfortaa"/>
              </a:rPr>
              <a:t>Medicine</a:t>
            </a:r>
            <a:r>
              <a:rPr b="1" lang="en">
                <a:latin typeface="Comfortaa"/>
                <a:ea typeface="Comfortaa"/>
                <a:cs typeface="Comfortaa"/>
                <a:sym typeface="Comfortaa"/>
              </a:rPr>
              <a:t> </a:t>
            </a:r>
            <a:endParaRPr b="1">
              <a:latin typeface="Comfortaa"/>
              <a:ea typeface="Comfortaa"/>
              <a:cs typeface="Comfortaa"/>
              <a:sym typeface="Comfortaa"/>
            </a:endParaRPr>
          </a:p>
        </p:txBody>
      </p:sp>
      <p:sp>
        <p:nvSpPr>
          <p:cNvPr id="150" name="Google Shape;150;p23"/>
          <p:cNvSpPr txBox="1"/>
          <p:nvPr>
            <p:ph idx="1" type="body"/>
          </p:nvPr>
        </p:nvSpPr>
        <p:spPr>
          <a:xfrm>
            <a:off x="50950" y="1137788"/>
            <a:ext cx="8520600" cy="34164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rgbClr val="FFFFFF"/>
              </a:buClr>
              <a:buSzPts val="1800"/>
              <a:buFont typeface="Comfortaa"/>
              <a:buChar char="●"/>
            </a:pPr>
            <a:r>
              <a:rPr lang="en">
                <a:solidFill>
                  <a:schemeClr val="dk1"/>
                </a:solidFill>
                <a:latin typeface="Comfortaa"/>
                <a:ea typeface="Comfortaa"/>
                <a:cs typeface="Comfortaa"/>
                <a:sym typeface="Comfortaa"/>
              </a:rPr>
              <a:t>Project </a:t>
            </a:r>
            <a:r>
              <a:rPr lang="en">
                <a:solidFill>
                  <a:schemeClr val="dk1"/>
                </a:solidFill>
                <a:latin typeface="Comfortaa"/>
                <a:ea typeface="Comfortaa"/>
                <a:cs typeface="Comfortaa"/>
                <a:sym typeface="Comfortaa"/>
              </a:rPr>
              <a:t>Achievements</a:t>
            </a:r>
            <a:endParaRPr>
              <a:solidFill>
                <a:schemeClr val="dk1"/>
              </a:solidFill>
              <a:latin typeface="Comfortaa"/>
              <a:ea typeface="Comfortaa"/>
              <a:cs typeface="Comfortaa"/>
              <a:sym typeface="Comfortaa"/>
            </a:endParaRPr>
          </a:p>
          <a:p>
            <a:pPr indent="-317500" lvl="1" marL="914400" rtl="0" algn="l">
              <a:lnSpc>
                <a:spcPct val="200000"/>
              </a:lnSpc>
              <a:spcBef>
                <a:spcPts val="0"/>
              </a:spcBef>
              <a:spcAft>
                <a:spcPts val="0"/>
              </a:spcAft>
              <a:buClr>
                <a:schemeClr val="dk1"/>
              </a:buClr>
              <a:buSzPts val="1400"/>
              <a:buFont typeface="Comfortaa"/>
              <a:buChar char="○"/>
            </a:pPr>
            <a:r>
              <a:rPr lang="en">
                <a:solidFill>
                  <a:schemeClr val="dk1"/>
                </a:solidFill>
                <a:latin typeface="Comfortaa"/>
                <a:ea typeface="Comfortaa"/>
                <a:cs typeface="Comfortaa"/>
                <a:sym typeface="Comfortaa"/>
              </a:rPr>
              <a:t>Simulated </a:t>
            </a:r>
            <a:r>
              <a:rPr lang="en">
                <a:solidFill>
                  <a:schemeClr val="dk1"/>
                </a:solidFill>
                <a:latin typeface="Comfortaa"/>
                <a:ea typeface="Comfortaa"/>
                <a:cs typeface="Comfortaa"/>
                <a:sym typeface="Comfortaa"/>
              </a:rPr>
              <a:t>Wireless Power</a:t>
            </a:r>
            <a:endParaRPr>
              <a:solidFill>
                <a:schemeClr val="dk1"/>
              </a:solidFill>
              <a:latin typeface="Comfortaa"/>
              <a:ea typeface="Comfortaa"/>
              <a:cs typeface="Comfortaa"/>
              <a:sym typeface="Comfortaa"/>
            </a:endParaRPr>
          </a:p>
          <a:p>
            <a:pPr indent="-317500" lvl="1" marL="914400" rtl="0" algn="l">
              <a:lnSpc>
                <a:spcPct val="200000"/>
              </a:lnSpc>
              <a:spcBef>
                <a:spcPts val="0"/>
              </a:spcBef>
              <a:spcAft>
                <a:spcPts val="0"/>
              </a:spcAft>
              <a:buClr>
                <a:schemeClr val="dk1"/>
              </a:buClr>
              <a:buSzPts val="1400"/>
              <a:buFont typeface="Comfortaa"/>
              <a:buChar char="○"/>
            </a:pPr>
            <a:r>
              <a:rPr lang="en">
                <a:solidFill>
                  <a:schemeClr val="dk1"/>
                </a:solidFill>
                <a:latin typeface="Comfortaa"/>
                <a:ea typeface="Comfortaa"/>
                <a:cs typeface="Comfortaa"/>
                <a:sym typeface="Comfortaa"/>
              </a:rPr>
              <a:t>Simulated SAW </a:t>
            </a:r>
            <a:r>
              <a:rPr lang="en">
                <a:solidFill>
                  <a:schemeClr val="dk1"/>
                </a:solidFill>
                <a:latin typeface="Comfortaa"/>
                <a:ea typeface="Comfortaa"/>
                <a:cs typeface="Comfortaa"/>
                <a:sym typeface="Comfortaa"/>
              </a:rPr>
              <a:t>Propulsion</a:t>
            </a:r>
            <a:r>
              <a:rPr lang="en">
                <a:solidFill>
                  <a:schemeClr val="dk1"/>
                </a:solidFill>
                <a:latin typeface="Comfortaa"/>
                <a:ea typeface="Comfortaa"/>
                <a:cs typeface="Comfortaa"/>
                <a:sym typeface="Comfortaa"/>
              </a:rPr>
              <a:t> </a:t>
            </a:r>
            <a:endParaRPr>
              <a:solidFill>
                <a:schemeClr val="dk1"/>
              </a:solidFill>
              <a:latin typeface="Comfortaa"/>
              <a:ea typeface="Comfortaa"/>
              <a:cs typeface="Comfortaa"/>
              <a:sym typeface="Comfortaa"/>
            </a:endParaRPr>
          </a:p>
          <a:p>
            <a:pPr indent="-317500" lvl="1" marL="914400" rtl="0" algn="l">
              <a:lnSpc>
                <a:spcPct val="200000"/>
              </a:lnSpc>
              <a:spcBef>
                <a:spcPts val="0"/>
              </a:spcBef>
              <a:spcAft>
                <a:spcPts val="0"/>
              </a:spcAft>
              <a:buClr>
                <a:schemeClr val="dk1"/>
              </a:buClr>
              <a:buSzPts val="1400"/>
              <a:buFont typeface="Comfortaa"/>
              <a:buChar char="○"/>
            </a:pPr>
            <a:r>
              <a:rPr lang="en">
                <a:solidFill>
                  <a:schemeClr val="dk1"/>
                </a:solidFill>
                <a:latin typeface="Comfortaa"/>
                <a:ea typeface="Comfortaa"/>
                <a:cs typeface="Comfortaa"/>
                <a:sym typeface="Comfortaa"/>
              </a:rPr>
              <a:t>Physical Assembly of Bot  </a:t>
            </a:r>
            <a:endParaRPr>
              <a:solidFill>
                <a:schemeClr val="dk1"/>
              </a:solidFill>
              <a:latin typeface="Comfortaa"/>
              <a:ea typeface="Comfortaa"/>
              <a:cs typeface="Comfortaa"/>
              <a:sym typeface="Comfortaa"/>
            </a:endParaRPr>
          </a:p>
          <a:p>
            <a:pPr indent="-342900" lvl="0" marL="457200" rtl="0" algn="l">
              <a:lnSpc>
                <a:spcPct val="200000"/>
              </a:lnSpc>
              <a:spcBef>
                <a:spcPts val="0"/>
              </a:spcBef>
              <a:spcAft>
                <a:spcPts val="0"/>
              </a:spcAft>
              <a:buClr>
                <a:srgbClr val="FFFFFF"/>
              </a:buClr>
              <a:buSzPts val="1800"/>
              <a:buFont typeface="Comfortaa"/>
              <a:buChar char="●"/>
            </a:pPr>
            <a:r>
              <a:rPr lang="en">
                <a:solidFill>
                  <a:schemeClr val="dk1"/>
                </a:solidFill>
                <a:latin typeface="Comfortaa"/>
                <a:ea typeface="Comfortaa"/>
                <a:cs typeface="Comfortaa"/>
                <a:sym typeface="Comfortaa"/>
              </a:rPr>
              <a:t>Platform for novel form of treatments</a:t>
            </a:r>
            <a:endParaRPr>
              <a:solidFill>
                <a:schemeClr val="dk1"/>
              </a:solidFill>
              <a:latin typeface="Comfortaa"/>
              <a:ea typeface="Comfortaa"/>
              <a:cs typeface="Comfortaa"/>
              <a:sym typeface="Comfortaa"/>
            </a:endParaRPr>
          </a:p>
          <a:p>
            <a:pPr indent="-342900" lvl="0" marL="457200" rtl="0" algn="l">
              <a:lnSpc>
                <a:spcPct val="200000"/>
              </a:lnSpc>
              <a:spcBef>
                <a:spcPts val="0"/>
              </a:spcBef>
              <a:spcAft>
                <a:spcPts val="0"/>
              </a:spcAft>
              <a:buClr>
                <a:srgbClr val="FFFFFF"/>
              </a:buClr>
              <a:buSzPts val="1800"/>
              <a:buFont typeface="Comfortaa"/>
              <a:buChar char="●"/>
            </a:pPr>
            <a:r>
              <a:rPr lang="en">
                <a:solidFill>
                  <a:srgbClr val="FFFFFF"/>
                </a:solidFill>
                <a:latin typeface="Comfortaa"/>
                <a:ea typeface="Comfortaa"/>
                <a:cs typeface="Comfortaa"/>
                <a:sym typeface="Comfortaa"/>
              </a:rPr>
              <a:t>Reduced healthcare cost</a:t>
            </a:r>
            <a:endParaRPr>
              <a:solidFill>
                <a:srgbClr val="FFFFFF"/>
              </a:solidFill>
              <a:latin typeface="Comfortaa"/>
              <a:ea typeface="Comfortaa"/>
              <a:cs typeface="Comfortaa"/>
              <a:sym typeface="Comfortaa"/>
            </a:endParaRPr>
          </a:p>
          <a:p>
            <a:pPr indent="0" lvl="0" marL="914400" rtl="0" algn="l">
              <a:lnSpc>
                <a:spcPct val="200000"/>
              </a:lnSpc>
              <a:spcBef>
                <a:spcPts val="1600"/>
              </a:spcBef>
              <a:spcAft>
                <a:spcPts val="0"/>
              </a:spcAft>
              <a:buNone/>
            </a:pPr>
            <a:r>
              <a:t/>
            </a:r>
            <a:endParaRPr>
              <a:solidFill>
                <a:srgbClr val="FFFFFF"/>
              </a:solidFill>
              <a:latin typeface="Comfortaa"/>
              <a:ea typeface="Comfortaa"/>
              <a:cs typeface="Comfortaa"/>
              <a:sym typeface="Comfortaa"/>
            </a:endParaRPr>
          </a:p>
          <a:p>
            <a:pPr indent="0" lvl="0" marL="457200" rtl="0" algn="l">
              <a:lnSpc>
                <a:spcPct val="200000"/>
              </a:lnSpc>
              <a:spcBef>
                <a:spcPts val="1600"/>
              </a:spcBef>
              <a:spcAft>
                <a:spcPts val="0"/>
              </a:spcAft>
              <a:buNone/>
            </a:pPr>
            <a:r>
              <a:t/>
            </a:r>
            <a:endParaRPr>
              <a:solidFill>
                <a:schemeClr val="dk1"/>
              </a:solidFill>
              <a:latin typeface="Comfortaa"/>
              <a:ea typeface="Comfortaa"/>
              <a:cs typeface="Comfortaa"/>
              <a:sym typeface="Comfortaa"/>
            </a:endParaRPr>
          </a:p>
          <a:p>
            <a:pPr indent="0" lvl="0" marL="0" rtl="0" algn="l">
              <a:lnSpc>
                <a:spcPct val="200000"/>
              </a:lnSpc>
              <a:spcBef>
                <a:spcPts val="1600"/>
              </a:spcBef>
              <a:spcAft>
                <a:spcPts val="1600"/>
              </a:spcAft>
              <a:buNone/>
            </a:pPr>
            <a:r>
              <a:t/>
            </a:r>
            <a:endParaRPr>
              <a:solidFill>
                <a:srgbClr val="FFFFFF"/>
              </a:solidFill>
              <a:latin typeface="Comfortaa"/>
              <a:ea typeface="Comfortaa"/>
              <a:cs typeface="Comfortaa"/>
              <a:sym typeface="Comfortaa"/>
            </a:endParaRPr>
          </a:p>
        </p:txBody>
      </p:sp>
      <p:pic>
        <p:nvPicPr>
          <p:cNvPr id="151" name="Google Shape;151;p23"/>
          <p:cNvPicPr preferRelativeResize="0"/>
          <p:nvPr/>
        </p:nvPicPr>
        <p:blipFill>
          <a:blip r:embed="rId3">
            <a:alphaModFix/>
          </a:blip>
          <a:stretch>
            <a:fillRect/>
          </a:stretch>
        </p:blipFill>
        <p:spPr>
          <a:xfrm>
            <a:off x="5757450" y="1619850"/>
            <a:ext cx="3074851" cy="22166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pic>
        <p:nvPicPr>
          <p:cNvPr id="156" name="Google Shape;156;p24"/>
          <p:cNvPicPr preferRelativeResize="0"/>
          <p:nvPr/>
        </p:nvPicPr>
        <p:blipFill rotWithShape="1">
          <a:blip r:embed="rId3">
            <a:alphaModFix/>
          </a:blip>
          <a:srcRect b="2887" l="8975" r="0" t="11933"/>
          <a:stretch/>
        </p:blipFill>
        <p:spPr>
          <a:xfrm>
            <a:off x="331625" y="2822500"/>
            <a:ext cx="1610825" cy="1565525"/>
          </a:xfrm>
          <a:prstGeom prst="rect">
            <a:avLst/>
          </a:prstGeom>
          <a:noFill/>
          <a:ln>
            <a:noFill/>
          </a:ln>
        </p:spPr>
      </p:pic>
      <p:pic>
        <p:nvPicPr>
          <p:cNvPr id="157" name="Google Shape;157;p24"/>
          <p:cNvPicPr preferRelativeResize="0"/>
          <p:nvPr/>
        </p:nvPicPr>
        <p:blipFill>
          <a:blip r:embed="rId4">
            <a:alphaModFix/>
          </a:blip>
          <a:stretch>
            <a:fillRect/>
          </a:stretch>
        </p:blipFill>
        <p:spPr>
          <a:xfrm>
            <a:off x="3803237" y="2850597"/>
            <a:ext cx="1499299" cy="1565516"/>
          </a:xfrm>
          <a:prstGeom prst="rect">
            <a:avLst/>
          </a:prstGeom>
          <a:noFill/>
          <a:ln>
            <a:noFill/>
          </a:ln>
        </p:spPr>
      </p:pic>
      <p:pic>
        <p:nvPicPr>
          <p:cNvPr id="158" name="Google Shape;158;p24"/>
          <p:cNvPicPr preferRelativeResize="0"/>
          <p:nvPr/>
        </p:nvPicPr>
        <p:blipFill rotWithShape="1">
          <a:blip r:embed="rId5">
            <a:alphaModFix/>
          </a:blip>
          <a:srcRect b="12051" l="10549" r="10549" t="6627"/>
          <a:stretch/>
        </p:blipFill>
        <p:spPr>
          <a:xfrm>
            <a:off x="2093100" y="2845967"/>
            <a:ext cx="1499300" cy="1545333"/>
          </a:xfrm>
          <a:prstGeom prst="rect">
            <a:avLst/>
          </a:prstGeom>
          <a:noFill/>
          <a:ln>
            <a:noFill/>
          </a:ln>
        </p:spPr>
      </p:pic>
      <p:pic>
        <p:nvPicPr>
          <p:cNvPr id="159" name="Google Shape;159;p24"/>
          <p:cNvPicPr preferRelativeResize="0"/>
          <p:nvPr/>
        </p:nvPicPr>
        <p:blipFill rotWithShape="1">
          <a:blip r:embed="rId6">
            <a:alphaModFix/>
          </a:blip>
          <a:srcRect b="27266" l="21559" r="24473" t="21160"/>
          <a:stretch/>
        </p:blipFill>
        <p:spPr>
          <a:xfrm>
            <a:off x="7288800" y="2850600"/>
            <a:ext cx="1562500" cy="1530075"/>
          </a:xfrm>
          <a:prstGeom prst="rect">
            <a:avLst/>
          </a:prstGeom>
          <a:noFill/>
          <a:ln>
            <a:noFill/>
          </a:ln>
        </p:spPr>
      </p:pic>
      <p:pic>
        <p:nvPicPr>
          <p:cNvPr id="160" name="Google Shape;160;p24"/>
          <p:cNvPicPr preferRelativeResize="0"/>
          <p:nvPr/>
        </p:nvPicPr>
        <p:blipFill>
          <a:blip r:embed="rId7">
            <a:alphaModFix/>
          </a:blip>
          <a:stretch>
            <a:fillRect/>
          </a:stretch>
        </p:blipFill>
        <p:spPr>
          <a:xfrm>
            <a:off x="3772650" y="414900"/>
            <a:ext cx="1420875" cy="1420875"/>
          </a:xfrm>
          <a:prstGeom prst="rect">
            <a:avLst/>
          </a:prstGeom>
          <a:noFill/>
          <a:ln>
            <a:noFill/>
          </a:ln>
        </p:spPr>
      </p:pic>
      <p:sp>
        <p:nvSpPr>
          <p:cNvPr id="161" name="Google Shape;161;p24"/>
          <p:cNvSpPr txBox="1"/>
          <p:nvPr/>
        </p:nvSpPr>
        <p:spPr>
          <a:xfrm>
            <a:off x="3821250" y="1987225"/>
            <a:ext cx="2020800" cy="24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Comfortaa"/>
                <a:ea typeface="Comfortaa"/>
                <a:cs typeface="Comfortaa"/>
                <a:sym typeface="Comfortaa"/>
              </a:rPr>
              <a:t>Dr. Yanik</a:t>
            </a:r>
            <a:endParaRPr b="1" sz="2000">
              <a:solidFill>
                <a:srgbClr val="FFFFFF"/>
              </a:solidFill>
              <a:latin typeface="Comfortaa"/>
              <a:ea typeface="Comfortaa"/>
              <a:cs typeface="Comfortaa"/>
              <a:sym typeface="Comfortaa"/>
            </a:endParaRPr>
          </a:p>
        </p:txBody>
      </p:sp>
      <p:sp>
        <p:nvSpPr>
          <p:cNvPr id="162" name="Google Shape;162;p24"/>
          <p:cNvSpPr txBox="1"/>
          <p:nvPr/>
        </p:nvSpPr>
        <p:spPr>
          <a:xfrm>
            <a:off x="643376" y="4511950"/>
            <a:ext cx="987300" cy="34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Comfortaa"/>
                <a:ea typeface="Comfortaa"/>
                <a:cs typeface="Comfortaa"/>
                <a:sym typeface="Comfortaa"/>
              </a:rPr>
              <a:t>Summer </a:t>
            </a:r>
            <a:endParaRPr b="1">
              <a:solidFill>
                <a:srgbClr val="FFFFFF"/>
              </a:solidFill>
              <a:latin typeface="Comfortaa"/>
              <a:ea typeface="Comfortaa"/>
              <a:cs typeface="Comfortaa"/>
              <a:sym typeface="Comfortaa"/>
            </a:endParaRPr>
          </a:p>
        </p:txBody>
      </p:sp>
      <p:sp>
        <p:nvSpPr>
          <p:cNvPr id="163" name="Google Shape;163;p24"/>
          <p:cNvSpPr txBox="1"/>
          <p:nvPr/>
        </p:nvSpPr>
        <p:spPr>
          <a:xfrm>
            <a:off x="2548150" y="4511950"/>
            <a:ext cx="628500" cy="24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Comfortaa"/>
                <a:ea typeface="Comfortaa"/>
                <a:cs typeface="Comfortaa"/>
                <a:sym typeface="Comfortaa"/>
              </a:rPr>
              <a:t>Allie</a:t>
            </a:r>
            <a:r>
              <a:rPr b="1" lang="en">
                <a:solidFill>
                  <a:srgbClr val="FFFFFF"/>
                </a:solidFill>
                <a:latin typeface="Comfortaa"/>
                <a:ea typeface="Comfortaa"/>
                <a:cs typeface="Comfortaa"/>
                <a:sym typeface="Comfortaa"/>
              </a:rPr>
              <a:t> </a:t>
            </a:r>
            <a:endParaRPr b="1">
              <a:solidFill>
                <a:srgbClr val="FFFFFF"/>
              </a:solidFill>
              <a:latin typeface="Comfortaa"/>
              <a:ea typeface="Comfortaa"/>
              <a:cs typeface="Comfortaa"/>
              <a:sym typeface="Comfortaa"/>
            </a:endParaRPr>
          </a:p>
        </p:txBody>
      </p:sp>
      <p:sp>
        <p:nvSpPr>
          <p:cNvPr id="164" name="Google Shape;164;p24"/>
          <p:cNvSpPr txBox="1"/>
          <p:nvPr/>
        </p:nvSpPr>
        <p:spPr>
          <a:xfrm>
            <a:off x="4209191" y="4511950"/>
            <a:ext cx="547800" cy="24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Comfortaa"/>
                <a:ea typeface="Comfortaa"/>
                <a:cs typeface="Comfortaa"/>
                <a:sym typeface="Comfortaa"/>
              </a:rPr>
              <a:t>Phil</a:t>
            </a:r>
            <a:endParaRPr b="1">
              <a:solidFill>
                <a:srgbClr val="FFFFFF"/>
              </a:solidFill>
              <a:latin typeface="Comfortaa"/>
              <a:ea typeface="Comfortaa"/>
              <a:cs typeface="Comfortaa"/>
              <a:sym typeface="Comfortaa"/>
            </a:endParaRPr>
          </a:p>
        </p:txBody>
      </p:sp>
      <p:sp>
        <p:nvSpPr>
          <p:cNvPr id="165" name="Google Shape;165;p24"/>
          <p:cNvSpPr txBox="1"/>
          <p:nvPr/>
        </p:nvSpPr>
        <p:spPr>
          <a:xfrm>
            <a:off x="5962325" y="4535950"/>
            <a:ext cx="628500" cy="293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Comfortaa"/>
                <a:ea typeface="Comfortaa"/>
                <a:cs typeface="Comfortaa"/>
                <a:sym typeface="Comfortaa"/>
              </a:rPr>
              <a:t>Alex</a:t>
            </a:r>
            <a:endParaRPr b="1">
              <a:solidFill>
                <a:srgbClr val="FFFFFF"/>
              </a:solidFill>
              <a:latin typeface="Comfortaa"/>
              <a:ea typeface="Comfortaa"/>
              <a:cs typeface="Comfortaa"/>
              <a:sym typeface="Comfortaa"/>
            </a:endParaRPr>
          </a:p>
        </p:txBody>
      </p:sp>
      <p:sp>
        <p:nvSpPr>
          <p:cNvPr id="166" name="Google Shape;166;p24"/>
          <p:cNvSpPr txBox="1"/>
          <p:nvPr/>
        </p:nvSpPr>
        <p:spPr>
          <a:xfrm>
            <a:off x="7953500" y="4511950"/>
            <a:ext cx="547800" cy="34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Comfortaa"/>
                <a:ea typeface="Comfortaa"/>
                <a:cs typeface="Comfortaa"/>
                <a:sym typeface="Comfortaa"/>
              </a:rPr>
              <a:t>Nic</a:t>
            </a:r>
            <a:endParaRPr b="1">
              <a:solidFill>
                <a:srgbClr val="FFFFFF"/>
              </a:solidFill>
              <a:latin typeface="Comfortaa"/>
              <a:ea typeface="Comfortaa"/>
              <a:cs typeface="Comfortaa"/>
              <a:sym typeface="Comfortaa"/>
            </a:endParaRPr>
          </a:p>
        </p:txBody>
      </p:sp>
      <p:pic>
        <p:nvPicPr>
          <p:cNvPr id="167" name="Google Shape;167;p24"/>
          <p:cNvPicPr preferRelativeResize="0"/>
          <p:nvPr/>
        </p:nvPicPr>
        <p:blipFill rotWithShape="1">
          <a:blip r:embed="rId8">
            <a:alphaModFix/>
          </a:blip>
          <a:srcRect b="10691" l="22882" r="22882" t="10691"/>
          <a:stretch/>
        </p:blipFill>
        <p:spPr>
          <a:xfrm>
            <a:off x="5514425" y="2905602"/>
            <a:ext cx="1562501" cy="1510523"/>
          </a:xfrm>
          <a:prstGeom prst="rect">
            <a:avLst/>
          </a:prstGeom>
          <a:noFill/>
          <a:ln>
            <a:noFill/>
          </a:ln>
        </p:spPr>
      </p:pic>
      <p:sp>
        <p:nvSpPr>
          <p:cNvPr id="168" name="Google Shape;168;p24"/>
          <p:cNvSpPr txBox="1"/>
          <p:nvPr/>
        </p:nvSpPr>
        <p:spPr>
          <a:xfrm>
            <a:off x="76200" y="130250"/>
            <a:ext cx="3588300" cy="43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Comfortaa"/>
                <a:ea typeface="Comfortaa"/>
                <a:cs typeface="Comfortaa"/>
                <a:sym typeface="Comfortaa"/>
              </a:rPr>
              <a:t>UCSC NANOENGINEERING GROUP</a:t>
            </a:r>
            <a:endParaRPr>
              <a:solidFill>
                <a:srgbClr val="FFFFFF"/>
              </a:solidFill>
              <a:latin typeface="Comfortaa"/>
              <a:ea typeface="Comfortaa"/>
              <a:cs typeface="Comfortaa"/>
              <a:sym typeface="Comfortaa"/>
            </a:endParaRPr>
          </a:p>
        </p:txBody>
      </p:sp>
      <p:pic>
        <p:nvPicPr>
          <p:cNvPr id="169" name="Google Shape;169;p24"/>
          <p:cNvPicPr preferRelativeResize="0"/>
          <p:nvPr/>
        </p:nvPicPr>
        <p:blipFill>
          <a:blip r:embed="rId9">
            <a:alphaModFix/>
          </a:blip>
          <a:stretch>
            <a:fillRect/>
          </a:stretch>
        </p:blipFill>
        <p:spPr>
          <a:xfrm>
            <a:off x="7156298" y="130250"/>
            <a:ext cx="1827525" cy="701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5"/>
          <p:cNvSpPr txBox="1"/>
          <p:nvPr>
            <p:ph type="title"/>
          </p:nvPr>
        </p:nvSpPr>
        <p:spPr>
          <a:xfrm>
            <a:off x="311700" y="2417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SAW</a:t>
            </a:r>
            <a:r>
              <a:rPr lang="en">
                <a:latin typeface="Comfortaa"/>
                <a:ea typeface="Comfortaa"/>
                <a:cs typeface="Comfortaa"/>
                <a:sym typeface="Comfortaa"/>
              </a:rPr>
              <a:t>bots!</a:t>
            </a:r>
            <a:endParaRPr>
              <a:latin typeface="Comfortaa"/>
              <a:ea typeface="Comfortaa"/>
              <a:cs typeface="Comfortaa"/>
              <a:sym typeface="Comfortaa"/>
            </a:endParaRPr>
          </a:p>
          <a:p>
            <a:pPr indent="0" lvl="0" marL="0" rtl="0" algn="ctr">
              <a:spcBef>
                <a:spcPts val="0"/>
              </a:spcBef>
              <a:spcAft>
                <a:spcPts val="0"/>
              </a:spcAft>
              <a:buNone/>
            </a:pPr>
            <a:r>
              <a:rPr lang="en">
                <a:latin typeface="Comfortaa"/>
                <a:ea typeface="Comfortaa"/>
                <a:cs typeface="Comfortaa"/>
                <a:sym typeface="Comfortaa"/>
              </a:rPr>
              <a:t>Q&amp;A</a:t>
            </a:r>
            <a:endParaRPr>
              <a:latin typeface="Comfortaa"/>
              <a:ea typeface="Comfortaa"/>
              <a:cs typeface="Comfortaa"/>
              <a:sym typeface="Comfortaa"/>
            </a:endParaRPr>
          </a:p>
        </p:txBody>
      </p:sp>
      <p:pic>
        <p:nvPicPr>
          <p:cNvPr id="175" name="Google Shape;175;p25"/>
          <p:cNvPicPr preferRelativeResize="0"/>
          <p:nvPr/>
        </p:nvPicPr>
        <p:blipFill>
          <a:blip r:embed="rId3">
            <a:alphaModFix/>
          </a:blip>
          <a:stretch>
            <a:fillRect/>
          </a:stretch>
        </p:blipFill>
        <p:spPr>
          <a:xfrm>
            <a:off x="710400" y="1386850"/>
            <a:ext cx="7723204" cy="33196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262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omfortaa"/>
                <a:ea typeface="Comfortaa"/>
                <a:cs typeface="Comfortaa"/>
                <a:sym typeface="Comfortaa"/>
              </a:rPr>
              <a:t>Limited Accessibility to Life Saving MIP Tools</a:t>
            </a:r>
            <a:endParaRPr b="1">
              <a:latin typeface="Comfortaa"/>
              <a:ea typeface="Comfortaa"/>
              <a:cs typeface="Comfortaa"/>
              <a:sym typeface="Comfortaa"/>
            </a:endParaRPr>
          </a:p>
        </p:txBody>
      </p:sp>
      <p:sp>
        <p:nvSpPr>
          <p:cNvPr id="62" name="Google Shape;62;p14"/>
          <p:cNvSpPr txBox="1"/>
          <p:nvPr/>
        </p:nvSpPr>
        <p:spPr>
          <a:xfrm>
            <a:off x="-139550" y="783900"/>
            <a:ext cx="8375700" cy="5472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0"/>
              </a:spcBef>
              <a:spcAft>
                <a:spcPts val="1600"/>
              </a:spcAft>
              <a:buNone/>
            </a:pPr>
            <a:r>
              <a:rPr lang="en" sz="1800">
                <a:solidFill>
                  <a:schemeClr val="dk1"/>
                </a:solidFill>
                <a:latin typeface="Comfortaa"/>
                <a:ea typeface="Comfortaa"/>
                <a:cs typeface="Comfortaa"/>
                <a:sym typeface="Comfortaa"/>
              </a:rPr>
              <a:t>M</a:t>
            </a:r>
            <a:r>
              <a:rPr lang="en" sz="1800">
                <a:solidFill>
                  <a:schemeClr val="dk1"/>
                </a:solidFill>
                <a:latin typeface="Comfortaa"/>
                <a:ea typeface="Comfortaa"/>
                <a:cs typeface="Comfortaa"/>
                <a:sym typeface="Comfortaa"/>
              </a:rPr>
              <a:t>inimally Invasive Procedure (MIP) medical technology:</a:t>
            </a:r>
            <a:endParaRPr sz="1800"/>
          </a:p>
        </p:txBody>
      </p:sp>
      <p:pic>
        <p:nvPicPr>
          <p:cNvPr id="63" name="Google Shape;63;p14"/>
          <p:cNvPicPr preferRelativeResize="0"/>
          <p:nvPr/>
        </p:nvPicPr>
        <p:blipFill>
          <a:blip r:embed="rId3">
            <a:alphaModFix/>
          </a:blip>
          <a:stretch>
            <a:fillRect/>
          </a:stretch>
        </p:blipFill>
        <p:spPr>
          <a:xfrm>
            <a:off x="420825" y="1976412"/>
            <a:ext cx="3825300" cy="2346175"/>
          </a:xfrm>
          <a:prstGeom prst="rect">
            <a:avLst/>
          </a:prstGeom>
          <a:noFill/>
          <a:ln>
            <a:noFill/>
          </a:ln>
        </p:spPr>
      </p:pic>
      <p:sp>
        <p:nvSpPr>
          <p:cNvPr id="64" name="Google Shape;64;p14"/>
          <p:cNvSpPr txBox="1"/>
          <p:nvPr>
            <p:ph idx="1" type="body"/>
          </p:nvPr>
        </p:nvSpPr>
        <p:spPr>
          <a:xfrm>
            <a:off x="4572000" y="2061300"/>
            <a:ext cx="4062900" cy="13572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rgbClr val="FFFFFF"/>
              </a:buClr>
              <a:buSzPts val="1800"/>
              <a:buFont typeface="Comfortaa"/>
              <a:buChar char="●"/>
            </a:pPr>
            <a:r>
              <a:rPr lang="en">
                <a:solidFill>
                  <a:srgbClr val="FFFFFF"/>
                </a:solidFill>
                <a:latin typeface="Comfortaa"/>
                <a:ea typeface="Comfortaa"/>
                <a:cs typeface="Comfortaa"/>
                <a:sym typeface="Comfortaa"/>
              </a:rPr>
              <a:t>Procedures using tiny surgical instruments </a:t>
            </a:r>
            <a:endParaRPr>
              <a:solidFill>
                <a:srgbClr val="FFFFFF"/>
              </a:solidFill>
              <a:latin typeface="Comfortaa"/>
              <a:ea typeface="Comfortaa"/>
              <a:cs typeface="Comfortaa"/>
              <a:sym typeface="Comfortaa"/>
            </a:endParaRPr>
          </a:p>
          <a:p>
            <a:pPr indent="0" lvl="0" marL="914400" rtl="0" algn="l">
              <a:spcBef>
                <a:spcPts val="1600"/>
              </a:spcBef>
              <a:spcAft>
                <a:spcPts val="1600"/>
              </a:spcAft>
              <a:buNone/>
            </a:pPr>
            <a:r>
              <a:t/>
            </a:r>
            <a:endParaRPr>
              <a:solidFill>
                <a:srgbClr val="FFFFFF"/>
              </a:solidFill>
              <a:latin typeface="Comfortaa"/>
              <a:ea typeface="Comfortaa"/>
              <a:cs typeface="Comfortaa"/>
              <a:sym typeface="Comfortaa"/>
            </a:endParaRPr>
          </a:p>
        </p:txBody>
      </p:sp>
      <p:sp>
        <p:nvSpPr>
          <p:cNvPr id="65" name="Google Shape;65;p14"/>
          <p:cNvSpPr txBox="1"/>
          <p:nvPr>
            <p:ph idx="1" type="body"/>
          </p:nvPr>
        </p:nvSpPr>
        <p:spPr>
          <a:xfrm>
            <a:off x="4616200" y="3122875"/>
            <a:ext cx="4062900" cy="8949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Clr>
                <a:srgbClr val="FFFFFF"/>
              </a:buClr>
              <a:buSzPts val="1800"/>
              <a:buFont typeface="Comfortaa"/>
              <a:buChar char="●"/>
            </a:pPr>
            <a:r>
              <a:rPr lang="en">
                <a:solidFill>
                  <a:srgbClr val="FFFFFF"/>
                </a:solidFill>
                <a:latin typeface="Comfortaa"/>
                <a:ea typeface="Comfortaa"/>
                <a:cs typeface="Comfortaa"/>
                <a:sym typeface="Comfortaa"/>
              </a:rPr>
              <a:t>Existing MIP machines are expensive and bulky</a:t>
            </a:r>
            <a:endParaRPr>
              <a:solidFill>
                <a:srgbClr val="FFFFFF"/>
              </a:solidFill>
              <a:latin typeface="Comfortaa"/>
              <a:ea typeface="Comfortaa"/>
              <a:cs typeface="Comfortaa"/>
              <a:sym typeface="Comfortaa"/>
            </a:endParaRPr>
          </a:p>
        </p:txBody>
      </p:sp>
      <p:sp>
        <p:nvSpPr>
          <p:cNvPr id="66" name="Google Shape;66;p14"/>
          <p:cNvSpPr txBox="1"/>
          <p:nvPr/>
        </p:nvSpPr>
        <p:spPr>
          <a:xfrm>
            <a:off x="420825" y="4322575"/>
            <a:ext cx="3867900" cy="28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rgbClr val="F3F3F3"/>
                </a:solidFill>
                <a:latin typeface="Comfortaa"/>
                <a:ea typeface="Comfortaa"/>
                <a:cs typeface="Comfortaa"/>
                <a:sym typeface="Comfortaa"/>
              </a:rPr>
              <a:t>Da Vinci Surgical Machine</a:t>
            </a:r>
            <a:endParaRPr sz="1000">
              <a:solidFill>
                <a:srgbClr val="F3F3F3"/>
              </a:solidFill>
              <a:latin typeface="Comfortaa"/>
              <a:ea typeface="Comfortaa"/>
              <a:cs typeface="Comfortaa"/>
              <a:sym typeface="Comfortaa"/>
            </a:endParaRPr>
          </a:p>
          <a:p>
            <a:pPr indent="0" lvl="0" marL="0" rtl="0" algn="ctr">
              <a:spcBef>
                <a:spcPts val="0"/>
              </a:spcBef>
              <a:spcAft>
                <a:spcPts val="0"/>
              </a:spcAft>
              <a:buNone/>
            </a:pPr>
            <a:r>
              <a:t/>
            </a:r>
            <a:endParaRPr sz="1000">
              <a:solidFill>
                <a:srgbClr val="F3F3F3"/>
              </a:solidFill>
              <a:latin typeface="Comfortaa"/>
              <a:ea typeface="Comfortaa"/>
              <a:cs typeface="Comfortaa"/>
              <a:sym typeface="Comfortaa"/>
            </a:endParaRPr>
          </a:p>
          <a:p>
            <a:pPr indent="0" lvl="0" marL="0" rtl="0" algn="ctr">
              <a:spcBef>
                <a:spcPts val="0"/>
              </a:spcBef>
              <a:spcAft>
                <a:spcPts val="0"/>
              </a:spcAft>
              <a:buNone/>
            </a:pPr>
            <a:r>
              <a:rPr lang="en" sz="1000">
                <a:solidFill>
                  <a:srgbClr val="F3F3F3"/>
                </a:solidFill>
                <a:latin typeface="Comfortaa"/>
                <a:ea typeface="Comfortaa"/>
                <a:cs typeface="Comfortaa"/>
                <a:sym typeface="Comfortaa"/>
              </a:rPr>
              <a:t>Average installed cost is $2 million </a:t>
            </a:r>
            <a:endParaRPr sz="1000">
              <a:solidFill>
                <a:srgbClr val="F3F3F3"/>
              </a:solidFill>
              <a:latin typeface="Comfortaa"/>
              <a:ea typeface="Comfortaa"/>
              <a:cs typeface="Comfortaa"/>
              <a:sym typeface="Comforta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292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omfortaa"/>
                <a:ea typeface="Comfortaa"/>
                <a:cs typeface="Comfortaa"/>
                <a:sym typeface="Comfortaa"/>
              </a:rPr>
              <a:t>MIP Improves Patient Outcomes</a:t>
            </a:r>
            <a:endParaRPr b="1">
              <a:latin typeface="Comfortaa"/>
              <a:ea typeface="Comfortaa"/>
              <a:cs typeface="Comfortaa"/>
              <a:sym typeface="Comfortaa"/>
            </a:endParaRPr>
          </a:p>
        </p:txBody>
      </p:sp>
      <p:sp>
        <p:nvSpPr>
          <p:cNvPr id="72" name="Google Shape;72;p15"/>
          <p:cNvSpPr txBox="1"/>
          <p:nvPr>
            <p:ph idx="1" type="body"/>
          </p:nvPr>
        </p:nvSpPr>
        <p:spPr>
          <a:xfrm>
            <a:off x="311700" y="1773113"/>
            <a:ext cx="3865500" cy="11214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rgbClr val="FFFFFF"/>
              </a:buClr>
              <a:buSzPts val="1800"/>
              <a:buFont typeface="Comfortaa"/>
              <a:buChar char="●"/>
            </a:pPr>
            <a:r>
              <a:rPr lang="en">
                <a:solidFill>
                  <a:srgbClr val="FFFFFF"/>
                </a:solidFill>
                <a:latin typeface="Comfortaa"/>
                <a:ea typeface="Comfortaa"/>
                <a:cs typeface="Comfortaa"/>
                <a:sym typeface="Comfortaa"/>
              </a:rPr>
              <a:t>Decreased risk of infection</a:t>
            </a:r>
            <a:endParaRPr>
              <a:solidFill>
                <a:srgbClr val="FFFFFF"/>
              </a:solidFill>
              <a:latin typeface="Comfortaa"/>
              <a:ea typeface="Comfortaa"/>
              <a:cs typeface="Comfortaa"/>
              <a:sym typeface="Comfortaa"/>
            </a:endParaRPr>
          </a:p>
          <a:p>
            <a:pPr indent="-342900" lvl="0" marL="457200" rtl="0" algn="l">
              <a:lnSpc>
                <a:spcPct val="200000"/>
              </a:lnSpc>
              <a:spcBef>
                <a:spcPts val="0"/>
              </a:spcBef>
              <a:spcAft>
                <a:spcPts val="0"/>
              </a:spcAft>
              <a:buClr>
                <a:srgbClr val="FFFFFF"/>
              </a:buClr>
              <a:buSzPts val="1800"/>
              <a:buFont typeface="Comfortaa"/>
              <a:buChar char="●"/>
            </a:pPr>
            <a:r>
              <a:rPr lang="en">
                <a:solidFill>
                  <a:srgbClr val="FFFFFF"/>
                </a:solidFill>
                <a:latin typeface="Comfortaa"/>
                <a:ea typeface="Comfortaa"/>
                <a:cs typeface="Comfortaa"/>
                <a:sym typeface="Comfortaa"/>
              </a:rPr>
              <a:t>Improved recovery time</a:t>
            </a:r>
            <a:endParaRPr>
              <a:solidFill>
                <a:srgbClr val="FFFFFF"/>
              </a:solidFill>
              <a:latin typeface="Comfortaa"/>
              <a:ea typeface="Comfortaa"/>
              <a:cs typeface="Comfortaa"/>
              <a:sym typeface="Comfortaa"/>
            </a:endParaRPr>
          </a:p>
          <a:p>
            <a:pPr indent="-342900" lvl="0" marL="457200" rtl="0" algn="l">
              <a:lnSpc>
                <a:spcPct val="200000"/>
              </a:lnSpc>
              <a:spcBef>
                <a:spcPts val="0"/>
              </a:spcBef>
              <a:spcAft>
                <a:spcPts val="0"/>
              </a:spcAft>
              <a:buClr>
                <a:srgbClr val="FFFFFF"/>
              </a:buClr>
              <a:buSzPts val="1800"/>
              <a:buFont typeface="Comfortaa"/>
              <a:buChar char="●"/>
            </a:pPr>
            <a:r>
              <a:rPr lang="en">
                <a:solidFill>
                  <a:schemeClr val="dk1"/>
                </a:solidFill>
                <a:latin typeface="Comfortaa"/>
                <a:ea typeface="Comfortaa"/>
                <a:cs typeface="Comfortaa"/>
                <a:sym typeface="Comfortaa"/>
              </a:rPr>
              <a:t>Shorter hospital stays</a:t>
            </a:r>
            <a:endParaRPr>
              <a:solidFill>
                <a:schemeClr val="dk1"/>
              </a:solidFill>
              <a:latin typeface="Comfortaa"/>
              <a:ea typeface="Comfortaa"/>
              <a:cs typeface="Comfortaa"/>
              <a:sym typeface="Comfortaa"/>
            </a:endParaRPr>
          </a:p>
        </p:txBody>
      </p:sp>
      <p:grpSp>
        <p:nvGrpSpPr>
          <p:cNvPr id="73" name="Google Shape;73;p15"/>
          <p:cNvGrpSpPr/>
          <p:nvPr/>
        </p:nvGrpSpPr>
        <p:grpSpPr>
          <a:xfrm>
            <a:off x="4193832" y="1566042"/>
            <a:ext cx="4670779" cy="2254018"/>
            <a:chOff x="4118692" y="1781225"/>
            <a:chExt cx="4966800" cy="2533173"/>
          </a:xfrm>
        </p:grpSpPr>
        <p:pic>
          <p:nvPicPr>
            <p:cNvPr id="74" name="Google Shape;74;p15"/>
            <p:cNvPicPr preferRelativeResize="0"/>
            <p:nvPr/>
          </p:nvPicPr>
          <p:blipFill rotWithShape="1">
            <a:blip r:embed="rId3">
              <a:alphaModFix/>
            </a:blip>
            <a:srcRect b="19779" l="2399" r="27444" t="11638"/>
            <a:stretch/>
          </p:blipFill>
          <p:spPr>
            <a:xfrm>
              <a:off x="4174275" y="1996125"/>
              <a:ext cx="4849847" cy="2016475"/>
            </a:xfrm>
            <a:prstGeom prst="rect">
              <a:avLst/>
            </a:prstGeom>
            <a:noFill/>
            <a:ln>
              <a:noFill/>
            </a:ln>
          </p:spPr>
        </p:pic>
        <p:sp>
          <p:nvSpPr>
            <p:cNvPr id="75" name="Google Shape;75;p15"/>
            <p:cNvSpPr txBox="1"/>
            <p:nvPr/>
          </p:nvSpPr>
          <p:spPr>
            <a:xfrm>
              <a:off x="4118692" y="4012598"/>
              <a:ext cx="4966800" cy="30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FFFFF"/>
                  </a:solidFill>
                  <a:latin typeface="Comfortaa"/>
                  <a:ea typeface="Comfortaa"/>
                  <a:cs typeface="Comfortaa"/>
                  <a:sym typeface="Comfortaa"/>
                </a:rPr>
                <a:t>Graph depicting patient outcomes for MIP vs. non-MIP procedures</a:t>
              </a:r>
              <a:endParaRPr sz="1000">
                <a:solidFill>
                  <a:srgbClr val="FFFFFF"/>
                </a:solidFill>
                <a:latin typeface="Comfortaa"/>
                <a:ea typeface="Comfortaa"/>
                <a:cs typeface="Comfortaa"/>
                <a:sym typeface="Comfortaa"/>
              </a:endParaRPr>
            </a:p>
            <a:p>
              <a:pPr indent="0" lvl="0" marL="0" rtl="0" algn="l">
                <a:spcBef>
                  <a:spcPts val="0"/>
                </a:spcBef>
                <a:spcAft>
                  <a:spcPts val="0"/>
                </a:spcAft>
                <a:buNone/>
              </a:pPr>
              <a:r>
                <a:rPr lang="en" sz="600">
                  <a:solidFill>
                    <a:srgbClr val="FFFFFF"/>
                  </a:solidFill>
                  <a:latin typeface="Comfortaa"/>
                  <a:ea typeface="Comfortaa"/>
                  <a:cs typeface="Comfortaa"/>
                  <a:sym typeface="Comfortaa"/>
                </a:rPr>
                <a:t>Source: University HealthSystem Clinical Database</a:t>
              </a:r>
              <a:endParaRPr sz="600">
                <a:solidFill>
                  <a:srgbClr val="FFFFFF"/>
                </a:solidFill>
                <a:latin typeface="Comfortaa"/>
                <a:ea typeface="Comfortaa"/>
                <a:cs typeface="Comfortaa"/>
                <a:sym typeface="Comfortaa"/>
              </a:endParaRPr>
            </a:p>
          </p:txBody>
        </p:sp>
        <p:pic>
          <p:nvPicPr>
            <p:cNvPr id="76" name="Google Shape;76;p15"/>
            <p:cNvPicPr preferRelativeResize="0"/>
            <p:nvPr/>
          </p:nvPicPr>
          <p:blipFill>
            <a:blip r:embed="rId4">
              <a:alphaModFix/>
            </a:blip>
            <a:stretch>
              <a:fillRect/>
            </a:stretch>
          </p:blipFill>
          <p:spPr>
            <a:xfrm>
              <a:off x="4174325" y="1906450"/>
              <a:ext cx="4849800" cy="133350"/>
            </a:xfrm>
            <a:prstGeom prst="rect">
              <a:avLst/>
            </a:prstGeom>
            <a:noFill/>
            <a:ln>
              <a:noFill/>
            </a:ln>
          </p:spPr>
        </p:pic>
        <p:pic>
          <p:nvPicPr>
            <p:cNvPr id="77" name="Google Shape;77;p15"/>
            <p:cNvPicPr preferRelativeResize="0"/>
            <p:nvPr/>
          </p:nvPicPr>
          <p:blipFill>
            <a:blip r:embed="rId4">
              <a:alphaModFix/>
            </a:blip>
            <a:stretch>
              <a:fillRect/>
            </a:stretch>
          </p:blipFill>
          <p:spPr>
            <a:xfrm>
              <a:off x="4177200" y="1781225"/>
              <a:ext cx="4849800" cy="133350"/>
            </a:xfrm>
            <a:prstGeom prst="rect">
              <a:avLst/>
            </a:prstGeom>
            <a:noFill/>
            <a:ln>
              <a:noFill/>
            </a:ln>
          </p:spPr>
        </p:pic>
        <p:sp>
          <p:nvSpPr>
            <p:cNvPr id="78" name="Google Shape;78;p15"/>
            <p:cNvSpPr txBox="1"/>
            <p:nvPr/>
          </p:nvSpPr>
          <p:spPr>
            <a:xfrm>
              <a:off x="4177200" y="1781225"/>
              <a:ext cx="4849800" cy="54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200">
                <a:latin typeface="Comfortaa"/>
                <a:ea typeface="Comfortaa"/>
                <a:cs typeface="Comfortaa"/>
                <a:sym typeface="Comfortaa"/>
              </a:endParaRPr>
            </a:p>
          </p:txBody>
        </p:sp>
      </p:grpSp>
      <p:pic>
        <p:nvPicPr>
          <p:cNvPr id="79" name="Google Shape;79;p15"/>
          <p:cNvPicPr preferRelativeResize="0"/>
          <p:nvPr/>
        </p:nvPicPr>
        <p:blipFill>
          <a:blip r:embed="rId5">
            <a:alphaModFix/>
          </a:blip>
          <a:stretch>
            <a:fillRect/>
          </a:stretch>
        </p:blipFill>
        <p:spPr>
          <a:xfrm>
            <a:off x="5824475" y="1566050"/>
            <a:ext cx="1841975" cy="292600"/>
          </a:xfrm>
          <a:prstGeom prst="rect">
            <a:avLst/>
          </a:prstGeom>
          <a:noFill/>
          <a:ln>
            <a:noFill/>
          </a:ln>
        </p:spPr>
      </p:pic>
      <p:sp>
        <p:nvSpPr>
          <p:cNvPr id="80" name="Google Shape;80;p15"/>
          <p:cNvSpPr txBox="1"/>
          <p:nvPr/>
        </p:nvSpPr>
        <p:spPr>
          <a:xfrm>
            <a:off x="-114200" y="794225"/>
            <a:ext cx="8375700" cy="547200"/>
          </a:xfrm>
          <a:prstGeom prst="rect">
            <a:avLst/>
          </a:prstGeom>
          <a:noFill/>
          <a:ln>
            <a:noFill/>
          </a:ln>
        </p:spPr>
        <p:txBody>
          <a:bodyPr anchorCtr="0" anchor="t" bIns="91425" lIns="91425" spcFirstLastPara="1" rIns="91425" wrap="square" tIns="91425">
            <a:noAutofit/>
          </a:bodyPr>
          <a:lstStyle/>
          <a:p>
            <a:pPr indent="0" lvl="0" marL="457200" rtl="0" algn="l">
              <a:lnSpc>
                <a:spcPct val="150000"/>
              </a:lnSpc>
              <a:spcBef>
                <a:spcPts val="0"/>
              </a:spcBef>
              <a:spcAft>
                <a:spcPts val="1600"/>
              </a:spcAft>
              <a:buNone/>
            </a:pPr>
            <a:r>
              <a:rPr lang="en" sz="1800">
                <a:solidFill>
                  <a:schemeClr val="dk1"/>
                </a:solidFill>
                <a:latin typeface="Comfortaa"/>
                <a:ea typeface="Comfortaa"/>
                <a:cs typeface="Comfortaa"/>
                <a:sym typeface="Comfortaa"/>
              </a:rPr>
              <a:t>Conventional surgery is associated with inferior results</a:t>
            </a:r>
            <a:endParaRPr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6"/>
          <p:cNvSpPr txBox="1"/>
          <p:nvPr>
            <p:ph type="title"/>
          </p:nvPr>
        </p:nvSpPr>
        <p:spPr>
          <a:xfrm>
            <a:off x="265500" y="868150"/>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Our Solution: SAWbots</a:t>
            </a:r>
            <a:endParaRPr b="1">
              <a:latin typeface="Comfortaa"/>
              <a:ea typeface="Comfortaa"/>
              <a:cs typeface="Comfortaa"/>
              <a:sym typeface="Comfortaa"/>
            </a:endParaRPr>
          </a:p>
          <a:p>
            <a:pPr indent="0" lvl="0" marL="0" rtl="0" algn="ctr">
              <a:spcBef>
                <a:spcPts val="0"/>
              </a:spcBef>
              <a:spcAft>
                <a:spcPts val="0"/>
              </a:spcAft>
              <a:buNone/>
            </a:pPr>
            <a:r>
              <a:t/>
            </a:r>
            <a:endParaRPr/>
          </a:p>
        </p:txBody>
      </p:sp>
      <p:sp>
        <p:nvSpPr>
          <p:cNvPr id="86" name="Google Shape;86;p16"/>
          <p:cNvSpPr txBox="1"/>
          <p:nvPr/>
        </p:nvSpPr>
        <p:spPr>
          <a:xfrm>
            <a:off x="4767463" y="4501550"/>
            <a:ext cx="4181100" cy="28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3F3F3"/>
                </a:solidFill>
                <a:latin typeface="Comfortaa"/>
                <a:ea typeface="Comfortaa"/>
                <a:cs typeface="Comfortaa"/>
                <a:sym typeface="Comfortaa"/>
              </a:rPr>
              <a:t>3D Assembly Model of SAWbot</a:t>
            </a:r>
            <a:endParaRPr>
              <a:solidFill>
                <a:srgbClr val="F3F3F3"/>
              </a:solidFill>
              <a:latin typeface="Comfortaa"/>
              <a:ea typeface="Comfortaa"/>
              <a:cs typeface="Comfortaa"/>
              <a:sym typeface="Comfortaa"/>
            </a:endParaRPr>
          </a:p>
        </p:txBody>
      </p:sp>
      <p:sp>
        <p:nvSpPr>
          <p:cNvPr id="87" name="Google Shape;87;p16"/>
          <p:cNvSpPr txBox="1"/>
          <p:nvPr>
            <p:ph idx="2" type="body"/>
          </p:nvPr>
        </p:nvSpPr>
        <p:spPr>
          <a:xfrm>
            <a:off x="-80375" y="1916450"/>
            <a:ext cx="4472400" cy="2585100"/>
          </a:xfrm>
          <a:prstGeom prst="rect">
            <a:avLst/>
          </a:prstGeom>
        </p:spPr>
        <p:txBody>
          <a:bodyPr anchorCtr="0" anchor="ctr" bIns="91425" lIns="91425" spcFirstLastPara="1" rIns="91425" wrap="square" tIns="91425">
            <a:noAutofit/>
          </a:bodyPr>
          <a:lstStyle/>
          <a:p>
            <a:pPr indent="0" lvl="0" marL="457200" rtl="0" algn="l">
              <a:lnSpc>
                <a:spcPct val="150000"/>
              </a:lnSpc>
              <a:spcBef>
                <a:spcPts val="0"/>
              </a:spcBef>
              <a:spcAft>
                <a:spcPts val="0"/>
              </a:spcAft>
              <a:buNone/>
            </a:pPr>
            <a:r>
              <a:rPr b="1" lang="en">
                <a:solidFill>
                  <a:srgbClr val="FFFFFF"/>
                </a:solidFill>
                <a:latin typeface="Comfortaa"/>
                <a:ea typeface="Comfortaa"/>
                <a:cs typeface="Comfortaa"/>
                <a:sym typeface="Comfortaa"/>
              </a:rPr>
              <a:t>Propulsion:  </a:t>
            </a:r>
            <a:r>
              <a:rPr lang="en">
                <a:solidFill>
                  <a:srgbClr val="FFFFFF"/>
                </a:solidFill>
                <a:latin typeface="Comfortaa"/>
                <a:ea typeface="Comfortaa"/>
                <a:cs typeface="Comfortaa"/>
                <a:sym typeface="Comfortaa"/>
              </a:rPr>
              <a:t> </a:t>
            </a:r>
            <a:r>
              <a:rPr lang="en" sz="1400">
                <a:solidFill>
                  <a:srgbClr val="FFFFFF"/>
                </a:solidFill>
                <a:latin typeface="Comfortaa"/>
                <a:ea typeface="Comfortaa"/>
                <a:cs typeface="Comfortaa"/>
                <a:sym typeface="Comfortaa"/>
              </a:rPr>
              <a:t>Safe for use en vivo</a:t>
            </a:r>
            <a:endParaRPr sz="1400">
              <a:solidFill>
                <a:srgbClr val="FFFFFF"/>
              </a:solidFill>
              <a:latin typeface="Comfortaa"/>
              <a:ea typeface="Comfortaa"/>
              <a:cs typeface="Comfortaa"/>
              <a:sym typeface="Comfortaa"/>
            </a:endParaRPr>
          </a:p>
          <a:p>
            <a:pPr indent="0" lvl="0" marL="457200" rtl="0" algn="l">
              <a:lnSpc>
                <a:spcPct val="150000"/>
              </a:lnSpc>
              <a:spcBef>
                <a:spcPts val="1600"/>
              </a:spcBef>
              <a:spcAft>
                <a:spcPts val="0"/>
              </a:spcAft>
              <a:buNone/>
            </a:pPr>
            <a:r>
              <a:rPr b="1" lang="en">
                <a:solidFill>
                  <a:srgbClr val="FFFFFF"/>
                </a:solidFill>
                <a:latin typeface="Comfortaa"/>
                <a:ea typeface="Comfortaa"/>
                <a:cs typeface="Comfortaa"/>
                <a:sym typeface="Comfortaa"/>
              </a:rPr>
              <a:t>Wireless:</a:t>
            </a:r>
            <a:r>
              <a:rPr lang="en">
                <a:solidFill>
                  <a:srgbClr val="FFFFFF"/>
                </a:solidFill>
                <a:latin typeface="Comfortaa"/>
                <a:ea typeface="Comfortaa"/>
                <a:cs typeface="Comfortaa"/>
                <a:sym typeface="Comfortaa"/>
              </a:rPr>
              <a:t>   </a:t>
            </a:r>
            <a:r>
              <a:rPr lang="en" sz="1400">
                <a:solidFill>
                  <a:srgbClr val="FFFFFF"/>
                </a:solidFill>
                <a:latin typeface="Comfortaa"/>
                <a:ea typeface="Comfortaa"/>
                <a:cs typeface="Comfortaa"/>
                <a:sym typeface="Comfortaa"/>
              </a:rPr>
              <a:t>No </a:t>
            </a:r>
            <a:r>
              <a:rPr lang="en" sz="1400">
                <a:solidFill>
                  <a:srgbClr val="FFFFFF"/>
                </a:solidFill>
                <a:latin typeface="Comfortaa"/>
                <a:ea typeface="Comfortaa"/>
                <a:cs typeface="Comfortaa"/>
                <a:sym typeface="Comfortaa"/>
              </a:rPr>
              <a:t>external wires or battery</a:t>
            </a:r>
            <a:endParaRPr sz="1400">
              <a:solidFill>
                <a:srgbClr val="FFFFFF"/>
              </a:solidFill>
              <a:latin typeface="Comfortaa"/>
              <a:ea typeface="Comfortaa"/>
              <a:cs typeface="Comfortaa"/>
              <a:sym typeface="Comfortaa"/>
            </a:endParaRPr>
          </a:p>
          <a:p>
            <a:pPr indent="0" lvl="0" marL="457200" rtl="0" algn="l">
              <a:lnSpc>
                <a:spcPct val="150000"/>
              </a:lnSpc>
              <a:spcBef>
                <a:spcPts val="1600"/>
              </a:spcBef>
              <a:spcAft>
                <a:spcPts val="0"/>
              </a:spcAft>
              <a:buNone/>
            </a:pPr>
            <a:r>
              <a:rPr b="1" lang="en">
                <a:solidFill>
                  <a:srgbClr val="FFFFFF"/>
                </a:solidFill>
                <a:latin typeface="Comfortaa"/>
                <a:ea typeface="Comfortaa"/>
                <a:cs typeface="Comfortaa"/>
                <a:sym typeface="Comfortaa"/>
              </a:rPr>
              <a:t>Affordable:</a:t>
            </a:r>
            <a:r>
              <a:rPr lang="en">
                <a:solidFill>
                  <a:srgbClr val="FFFFFF"/>
                </a:solidFill>
                <a:latin typeface="Comfortaa"/>
                <a:ea typeface="Comfortaa"/>
                <a:cs typeface="Comfortaa"/>
                <a:sym typeface="Comfortaa"/>
              </a:rPr>
              <a:t>   </a:t>
            </a:r>
            <a:r>
              <a:rPr lang="en" sz="1400">
                <a:solidFill>
                  <a:srgbClr val="FFFFFF"/>
                </a:solidFill>
                <a:latin typeface="Comfortaa"/>
                <a:ea typeface="Comfortaa"/>
                <a:cs typeface="Comfortaa"/>
                <a:sym typeface="Comfortaa"/>
              </a:rPr>
              <a:t>C</a:t>
            </a:r>
            <a:r>
              <a:rPr lang="en" sz="1400">
                <a:solidFill>
                  <a:srgbClr val="FFFFFF"/>
                </a:solidFill>
                <a:latin typeface="Comfortaa"/>
                <a:ea typeface="Comfortaa"/>
                <a:cs typeface="Comfortaa"/>
                <a:sym typeface="Comfortaa"/>
              </a:rPr>
              <a:t>ost of materials is $200</a:t>
            </a:r>
            <a:endParaRPr sz="1400">
              <a:solidFill>
                <a:srgbClr val="FFFFFF"/>
              </a:solidFill>
              <a:latin typeface="Comfortaa"/>
              <a:ea typeface="Comfortaa"/>
              <a:cs typeface="Comfortaa"/>
              <a:sym typeface="Comfortaa"/>
            </a:endParaRPr>
          </a:p>
          <a:p>
            <a:pPr indent="0" lvl="0" marL="457200" rtl="0" algn="l">
              <a:lnSpc>
                <a:spcPct val="150000"/>
              </a:lnSpc>
              <a:spcBef>
                <a:spcPts val="1600"/>
              </a:spcBef>
              <a:spcAft>
                <a:spcPts val="0"/>
              </a:spcAft>
              <a:buNone/>
            </a:pPr>
            <a:r>
              <a:rPr b="1" lang="en">
                <a:solidFill>
                  <a:srgbClr val="FFFFFF"/>
                </a:solidFill>
                <a:latin typeface="Comfortaa"/>
                <a:ea typeface="Comfortaa"/>
                <a:cs typeface="Comfortaa"/>
                <a:sym typeface="Comfortaa"/>
              </a:rPr>
              <a:t>Modular:</a:t>
            </a:r>
            <a:r>
              <a:rPr lang="en">
                <a:solidFill>
                  <a:srgbClr val="FFFFFF"/>
                </a:solidFill>
                <a:latin typeface="Comfortaa"/>
                <a:ea typeface="Comfortaa"/>
                <a:cs typeface="Comfortaa"/>
                <a:sym typeface="Comfortaa"/>
              </a:rPr>
              <a:t>   </a:t>
            </a:r>
            <a:r>
              <a:rPr lang="en" sz="1400">
                <a:solidFill>
                  <a:srgbClr val="FFFFFF"/>
                </a:solidFill>
                <a:latin typeface="Comfortaa"/>
                <a:ea typeface="Comfortaa"/>
                <a:cs typeface="Comfortaa"/>
                <a:sym typeface="Comfortaa"/>
              </a:rPr>
              <a:t>M</a:t>
            </a:r>
            <a:r>
              <a:rPr lang="en" sz="1400">
                <a:solidFill>
                  <a:srgbClr val="FFFFFF"/>
                </a:solidFill>
                <a:latin typeface="Comfortaa"/>
                <a:ea typeface="Comfortaa"/>
                <a:cs typeface="Comfortaa"/>
                <a:sym typeface="Comfortaa"/>
              </a:rPr>
              <a:t>ultiple PCBs and IDT</a:t>
            </a:r>
            <a:endParaRPr sz="1400">
              <a:solidFill>
                <a:srgbClr val="FFFFFF"/>
              </a:solidFill>
              <a:latin typeface="Comfortaa"/>
              <a:ea typeface="Comfortaa"/>
              <a:cs typeface="Comfortaa"/>
              <a:sym typeface="Comfortaa"/>
            </a:endParaRPr>
          </a:p>
          <a:p>
            <a:pPr indent="457200" lvl="0" marL="1371600" rtl="0" algn="l">
              <a:lnSpc>
                <a:spcPct val="150000"/>
              </a:lnSpc>
              <a:spcBef>
                <a:spcPts val="0"/>
              </a:spcBef>
              <a:spcAft>
                <a:spcPts val="0"/>
              </a:spcAft>
              <a:buNone/>
            </a:pPr>
            <a:r>
              <a:rPr lang="en" sz="1400">
                <a:solidFill>
                  <a:srgbClr val="FFFFFF"/>
                </a:solidFill>
                <a:latin typeface="Comfortaa"/>
                <a:ea typeface="Comfortaa"/>
                <a:cs typeface="Comfortaa"/>
                <a:sym typeface="Comfortaa"/>
              </a:rPr>
              <a:t>mounting blocks</a:t>
            </a:r>
            <a:endParaRPr sz="1400">
              <a:solidFill>
                <a:srgbClr val="FFFFFF"/>
              </a:solidFill>
              <a:latin typeface="Comfortaa"/>
              <a:ea typeface="Comfortaa"/>
              <a:cs typeface="Comfortaa"/>
              <a:sym typeface="Comfortaa"/>
            </a:endParaRPr>
          </a:p>
        </p:txBody>
      </p:sp>
      <p:pic>
        <p:nvPicPr>
          <p:cNvPr id="88" name="Google Shape;88;p16"/>
          <p:cNvPicPr preferRelativeResize="0"/>
          <p:nvPr/>
        </p:nvPicPr>
        <p:blipFill>
          <a:blip r:embed="rId3">
            <a:alphaModFix/>
          </a:blip>
          <a:stretch>
            <a:fillRect/>
          </a:stretch>
        </p:blipFill>
        <p:spPr>
          <a:xfrm>
            <a:off x="4634438" y="953200"/>
            <a:ext cx="4447174" cy="3237088"/>
          </a:xfrm>
          <a:prstGeom prst="rect">
            <a:avLst/>
          </a:prstGeom>
          <a:noFill/>
          <a:ln>
            <a:noFill/>
          </a:ln>
        </p:spPr>
      </p:pic>
      <p:pic>
        <p:nvPicPr>
          <p:cNvPr id="89" name="Google Shape;89;p16"/>
          <p:cNvPicPr preferRelativeResize="0"/>
          <p:nvPr/>
        </p:nvPicPr>
        <p:blipFill>
          <a:blip r:embed="rId4">
            <a:alphaModFix/>
          </a:blip>
          <a:stretch>
            <a:fillRect/>
          </a:stretch>
        </p:blipFill>
        <p:spPr>
          <a:xfrm>
            <a:off x="4634450" y="953200"/>
            <a:ext cx="4447150" cy="324107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00" y="262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Theory of SAW </a:t>
            </a:r>
            <a:r>
              <a:rPr lang="en">
                <a:latin typeface="Comfortaa"/>
                <a:ea typeface="Comfortaa"/>
                <a:cs typeface="Comfortaa"/>
                <a:sym typeface="Comfortaa"/>
              </a:rPr>
              <a:t>Propulsion</a:t>
            </a:r>
            <a:r>
              <a:rPr lang="en">
                <a:latin typeface="Comfortaa"/>
                <a:ea typeface="Comfortaa"/>
                <a:cs typeface="Comfortaa"/>
                <a:sym typeface="Comfortaa"/>
              </a:rPr>
              <a:t> </a:t>
            </a:r>
            <a:endParaRPr>
              <a:latin typeface="Comfortaa"/>
              <a:ea typeface="Comfortaa"/>
              <a:cs typeface="Comfortaa"/>
              <a:sym typeface="Comfortaa"/>
            </a:endParaRPr>
          </a:p>
        </p:txBody>
      </p:sp>
      <p:sp>
        <p:nvSpPr>
          <p:cNvPr id="95" name="Google Shape;95;p17"/>
          <p:cNvSpPr txBox="1"/>
          <p:nvPr/>
        </p:nvSpPr>
        <p:spPr>
          <a:xfrm>
            <a:off x="1727250" y="4590950"/>
            <a:ext cx="5689500" cy="438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solidFill>
                  <a:schemeClr val="dk1"/>
                </a:solidFill>
                <a:latin typeface="Comfortaa"/>
                <a:ea typeface="Comfortaa"/>
                <a:cs typeface="Comfortaa"/>
                <a:sym typeface="Comfortaa"/>
              </a:rPr>
              <a:t>When a SAW enters a fluid, it Leaks energy into the fluid</a:t>
            </a:r>
            <a:endParaRPr sz="1500">
              <a:solidFill>
                <a:srgbClr val="FFFFFF"/>
              </a:solidFill>
              <a:latin typeface="Comfortaa"/>
              <a:ea typeface="Comfortaa"/>
              <a:cs typeface="Comfortaa"/>
              <a:sym typeface="Comfortaa"/>
            </a:endParaRPr>
          </a:p>
        </p:txBody>
      </p:sp>
      <p:pic>
        <p:nvPicPr>
          <p:cNvPr id="96" name="Google Shape;96;p17"/>
          <p:cNvPicPr preferRelativeResize="0"/>
          <p:nvPr/>
        </p:nvPicPr>
        <p:blipFill>
          <a:blip r:embed="rId3">
            <a:alphaModFix/>
          </a:blip>
          <a:stretch>
            <a:fillRect/>
          </a:stretch>
        </p:blipFill>
        <p:spPr>
          <a:xfrm>
            <a:off x="1633675" y="1025240"/>
            <a:ext cx="5876650" cy="3375222"/>
          </a:xfrm>
          <a:prstGeom prst="rect">
            <a:avLst/>
          </a:prstGeom>
          <a:noFill/>
          <a:ln>
            <a:noFill/>
          </a:ln>
        </p:spPr>
      </p:pic>
      <p:pic>
        <p:nvPicPr>
          <p:cNvPr id="97" name="Google Shape;97;p17"/>
          <p:cNvPicPr preferRelativeResize="0"/>
          <p:nvPr/>
        </p:nvPicPr>
        <p:blipFill>
          <a:blip r:embed="rId4">
            <a:alphaModFix/>
          </a:blip>
          <a:stretch>
            <a:fillRect/>
          </a:stretch>
        </p:blipFill>
        <p:spPr>
          <a:xfrm>
            <a:off x="1409237" y="899850"/>
            <a:ext cx="6325533" cy="36260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262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Simulation Verifies Leaky SAW Behavior</a:t>
            </a:r>
            <a:endParaRPr>
              <a:latin typeface="Comfortaa"/>
              <a:ea typeface="Comfortaa"/>
              <a:cs typeface="Comfortaa"/>
              <a:sym typeface="Comfortaa"/>
            </a:endParaRPr>
          </a:p>
        </p:txBody>
      </p:sp>
      <p:sp>
        <p:nvSpPr>
          <p:cNvPr id="103" name="Google Shape;103;p18"/>
          <p:cNvSpPr txBox="1"/>
          <p:nvPr>
            <p:ph idx="1" type="body"/>
          </p:nvPr>
        </p:nvSpPr>
        <p:spPr>
          <a:xfrm>
            <a:off x="1583700" y="4578900"/>
            <a:ext cx="5976600" cy="40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500">
                <a:solidFill>
                  <a:srgbClr val="FFFFFF"/>
                </a:solidFill>
                <a:latin typeface="Comfortaa"/>
                <a:ea typeface="Comfortaa"/>
                <a:cs typeface="Comfortaa"/>
                <a:sym typeface="Comfortaa"/>
              </a:rPr>
              <a:t>3D MATLAB Animated Line Plot of Leaky SAW Propagation</a:t>
            </a:r>
            <a:endParaRPr sz="1500">
              <a:solidFill>
                <a:srgbClr val="FFFFFF"/>
              </a:solidFill>
              <a:latin typeface="Comfortaa"/>
              <a:ea typeface="Comfortaa"/>
              <a:cs typeface="Comfortaa"/>
              <a:sym typeface="Comfortaa"/>
            </a:endParaRPr>
          </a:p>
        </p:txBody>
      </p:sp>
      <p:pic>
        <p:nvPicPr>
          <p:cNvPr id="104" name="Google Shape;104;p18"/>
          <p:cNvPicPr preferRelativeResize="0"/>
          <p:nvPr/>
        </p:nvPicPr>
        <p:blipFill>
          <a:blip r:embed="rId3">
            <a:alphaModFix/>
          </a:blip>
          <a:stretch>
            <a:fillRect/>
          </a:stretch>
        </p:blipFill>
        <p:spPr>
          <a:xfrm>
            <a:off x="1002913" y="987150"/>
            <a:ext cx="7138172" cy="3515550"/>
          </a:xfrm>
          <a:prstGeom prst="rect">
            <a:avLst/>
          </a:prstGeom>
          <a:noFill/>
          <a:ln>
            <a:noFill/>
          </a:ln>
        </p:spPr>
      </p:pic>
      <p:sp>
        <p:nvSpPr>
          <p:cNvPr id="105" name="Google Shape;105;p18"/>
          <p:cNvSpPr txBox="1"/>
          <p:nvPr/>
        </p:nvSpPr>
        <p:spPr>
          <a:xfrm>
            <a:off x="3329300" y="1316450"/>
            <a:ext cx="18066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omfortaa"/>
                <a:ea typeface="Comfortaa"/>
                <a:cs typeface="Comfortaa"/>
                <a:sym typeface="Comfortaa"/>
              </a:rPr>
              <a:t>Peak Amplitude: 1 nm</a:t>
            </a:r>
            <a:endParaRPr sz="1100">
              <a:latin typeface="Comfortaa"/>
              <a:ea typeface="Comfortaa"/>
              <a:cs typeface="Comfortaa"/>
              <a:sym typeface="Comfortaa"/>
            </a:endParaRPr>
          </a:p>
        </p:txBody>
      </p:sp>
      <p:cxnSp>
        <p:nvCxnSpPr>
          <p:cNvPr id="106" name="Google Shape;106;p18"/>
          <p:cNvCxnSpPr/>
          <p:nvPr/>
        </p:nvCxnSpPr>
        <p:spPr>
          <a:xfrm>
            <a:off x="5449650" y="1806350"/>
            <a:ext cx="780600" cy="0"/>
          </a:xfrm>
          <a:prstGeom prst="straightConnector1">
            <a:avLst/>
          </a:prstGeom>
          <a:noFill/>
          <a:ln cap="flat" cmpd="sng" w="9525">
            <a:solidFill>
              <a:schemeClr val="dk2"/>
            </a:solidFill>
            <a:prstDash val="solid"/>
            <a:round/>
            <a:headEnd len="med" w="med" type="none"/>
            <a:tailEnd len="med" w="med" type="triangle"/>
          </a:ln>
        </p:spPr>
      </p:cxnSp>
      <p:cxnSp>
        <p:nvCxnSpPr>
          <p:cNvPr id="107" name="Google Shape;107;p18"/>
          <p:cNvCxnSpPr/>
          <p:nvPr/>
        </p:nvCxnSpPr>
        <p:spPr>
          <a:xfrm rot="10800000">
            <a:off x="5449650" y="1316450"/>
            <a:ext cx="0" cy="489900"/>
          </a:xfrm>
          <a:prstGeom prst="straightConnector1">
            <a:avLst/>
          </a:prstGeom>
          <a:noFill/>
          <a:ln cap="flat" cmpd="sng" w="9525">
            <a:solidFill>
              <a:schemeClr val="dk2"/>
            </a:solidFill>
            <a:prstDash val="solid"/>
            <a:round/>
            <a:headEnd len="med" w="med" type="none"/>
            <a:tailEnd len="med" w="med" type="triangle"/>
          </a:ln>
        </p:spPr>
      </p:cxnSp>
      <p:cxnSp>
        <p:nvCxnSpPr>
          <p:cNvPr id="108" name="Google Shape;108;p18"/>
          <p:cNvCxnSpPr/>
          <p:nvPr/>
        </p:nvCxnSpPr>
        <p:spPr>
          <a:xfrm flipH="1" rot="10800000">
            <a:off x="4883250" y="1806350"/>
            <a:ext cx="566400" cy="239100"/>
          </a:xfrm>
          <a:prstGeom prst="straightConnector1">
            <a:avLst/>
          </a:prstGeom>
          <a:noFill/>
          <a:ln cap="flat" cmpd="sng" w="9525">
            <a:solidFill>
              <a:schemeClr val="dk2"/>
            </a:solidFill>
            <a:prstDash val="solid"/>
            <a:round/>
            <a:headEnd len="med" w="med" type="triangle"/>
            <a:tailEnd len="med" w="med" type="none"/>
          </a:ln>
        </p:spPr>
      </p:cxnSp>
      <p:sp>
        <p:nvSpPr>
          <p:cNvPr id="109" name="Google Shape;109;p18"/>
          <p:cNvSpPr txBox="1"/>
          <p:nvPr/>
        </p:nvSpPr>
        <p:spPr>
          <a:xfrm>
            <a:off x="3203300" y="1487700"/>
            <a:ext cx="4185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00">
              <a:latin typeface="Comfortaa"/>
              <a:ea typeface="Comfortaa"/>
              <a:cs typeface="Comfortaa"/>
              <a:sym typeface="Comfortaa"/>
            </a:endParaRPr>
          </a:p>
        </p:txBody>
      </p:sp>
      <p:sp>
        <p:nvSpPr>
          <p:cNvPr id="110" name="Google Shape;110;p18"/>
          <p:cNvSpPr txBox="1"/>
          <p:nvPr/>
        </p:nvSpPr>
        <p:spPr>
          <a:xfrm>
            <a:off x="5135900" y="1316450"/>
            <a:ext cx="4185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00">
                <a:latin typeface="Comfortaa"/>
                <a:ea typeface="Comfortaa"/>
                <a:cs typeface="Comfortaa"/>
                <a:sym typeface="Comfortaa"/>
              </a:rPr>
              <a:t>Z</a:t>
            </a:r>
            <a:endParaRPr b="1" sz="700">
              <a:latin typeface="Comfortaa"/>
              <a:ea typeface="Comfortaa"/>
              <a:cs typeface="Comfortaa"/>
              <a:sym typeface="Comfortaa"/>
            </a:endParaRPr>
          </a:p>
        </p:txBody>
      </p:sp>
      <p:sp>
        <p:nvSpPr>
          <p:cNvPr id="111" name="Google Shape;111;p18"/>
          <p:cNvSpPr txBox="1"/>
          <p:nvPr/>
        </p:nvSpPr>
        <p:spPr>
          <a:xfrm>
            <a:off x="5912225" y="1533350"/>
            <a:ext cx="4185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00">
                <a:latin typeface="Comfortaa"/>
                <a:ea typeface="Comfortaa"/>
                <a:cs typeface="Comfortaa"/>
                <a:sym typeface="Comfortaa"/>
              </a:rPr>
              <a:t>X</a:t>
            </a:r>
            <a:endParaRPr b="1" sz="700">
              <a:latin typeface="Comfortaa"/>
              <a:ea typeface="Comfortaa"/>
              <a:cs typeface="Comfortaa"/>
              <a:sym typeface="Comfortaa"/>
            </a:endParaRPr>
          </a:p>
        </p:txBody>
      </p:sp>
      <p:sp>
        <p:nvSpPr>
          <p:cNvPr id="112" name="Google Shape;112;p18"/>
          <p:cNvSpPr txBox="1"/>
          <p:nvPr/>
        </p:nvSpPr>
        <p:spPr>
          <a:xfrm>
            <a:off x="5031150" y="1933550"/>
            <a:ext cx="4185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700">
                <a:latin typeface="Comfortaa"/>
                <a:ea typeface="Comfortaa"/>
                <a:cs typeface="Comfortaa"/>
                <a:sym typeface="Comfortaa"/>
              </a:rPr>
              <a:t>Y</a:t>
            </a:r>
            <a:endParaRPr b="1" sz="700">
              <a:latin typeface="Comfortaa"/>
              <a:ea typeface="Comfortaa"/>
              <a:cs typeface="Comfortaa"/>
              <a:sym typeface="Comforta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19"/>
          <p:cNvSpPr txBox="1"/>
          <p:nvPr>
            <p:ph type="title"/>
          </p:nvPr>
        </p:nvSpPr>
        <p:spPr>
          <a:xfrm>
            <a:off x="311750" y="2762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omfortaa"/>
                <a:ea typeface="Comfortaa"/>
                <a:cs typeface="Comfortaa"/>
                <a:sym typeface="Comfortaa"/>
              </a:rPr>
              <a:t>Interdigital Transducer (IDT) - SAW Motor</a:t>
            </a:r>
            <a:endParaRPr>
              <a:latin typeface="Comfortaa"/>
              <a:ea typeface="Comfortaa"/>
              <a:cs typeface="Comfortaa"/>
              <a:sym typeface="Comfortaa"/>
            </a:endParaRPr>
          </a:p>
        </p:txBody>
      </p:sp>
      <p:sp>
        <p:nvSpPr>
          <p:cNvPr id="118" name="Google Shape;118;p19"/>
          <p:cNvSpPr txBox="1"/>
          <p:nvPr>
            <p:ph idx="1" type="body"/>
          </p:nvPr>
        </p:nvSpPr>
        <p:spPr>
          <a:xfrm>
            <a:off x="698750" y="4408725"/>
            <a:ext cx="7746600" cy="709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500">
                <a:solidFill>
                  <a:srgbClr val="F3F3F3"/>
                </a:solidFill>
                <a:latin typeface="Comfortaa"/>
                <a:ea typeface="Comfortaa"/>
                <a:cs typeface="Comfortaa"/>
                <a:sym typeface="Comfortaa"/>
              </a:rPr>
              <a:t>IDTs consist of a pair of interlocked electrodes atop a piezoelectric substrate that convert AC electrical power into SAW power </a:t>
            </a:r>
            <a:endParaRPr sz="1500">
              <a:solidFill>
                <a:srgbClr val="F3F3F3"/>
              </a:solidFill>
              <a:latin typeface="Comfortaa"/>
              <a:ea typeface="Comfortaa"/>
              <a:cs typeface="Comfortaa"/>
              <a:sym typeface="Comfortaa"/>
            </a:endParaRPr>
          </a:p>
        </p:txBody>
      </p:sp>
      <p:pic>
        <p:nvPicPr>
          <p:cNvPr id="119" name="Google Shape;119;p19"/>
          <p:cNvPicPr preferRelativeResize="0"/>
          <p:nvPr/>
        </p:nvPicPr>
        <p:blipFill rotWithShape="1">
          <a:blip r:embed="rId3">
            <a:alphaModFix/>
          </a:blip>
          <a:srcRect b="6402" l="0" r="0" t="0"/>
          <a:stretch/>
        </p:blipFill>
        <p:spPr>
          <a:xfrm>
            <a:off x="1438950" y="930500"/>
            <a:ext cx="6259299" cy="34475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sp>
        <p:nvSpPr>
          <p:cNvPr id="124" name="Google Shape;124;p20"/>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Comfortaa"/>
                <a:ea typeface="Comfortaa"/>
                <a:cs typeface="Comfortaa"/>
                <a:sym typeface="Comfortaa"/>
              </a:rPr>
              <a:t>System Overview of SAWbot</a:t>
            </a:r>
            <a:endParaRPr>
              <a:latin typeface="Comfortaa"/>
              <a:ea typeface="Comfortaa"/>
              <a:cs typeface="Comfortaa"/>
              <a:sym typeface="Comfortaa"/>
            </a:endParaRPr>
          </a:p>
        </p:txBody>
      </p:sp>
      <p:sp>
        <p:nvSpPr>
          <p:cNvPr id="125" name="Google Shape;125;p20"/>
          <p:cNvSpPr txBox="1"/>
          <p:nvPr>
            <p:ph idx="1" type="subTitle"/>
          </p:nvPr>
        </p:nvSpPr>
        <p:spPr>
          <a:xfrm>
            <a:off x="419475" y="3016550"/>
            <a:ext cx="4306500" cy="1235100"/>
          </a:xfrm>
          <a:prstGeom prst="rect">
            <a:avLst/>
          </a:prstGeom>
        </p:spPr>
        <p:txBody>
          <a:bodyPr anchorCtr="0" anchor="t" bIns="91425" lIns="91425" spcFirstLastPara="1" rIns="91425" wrap="square" tIns="91425">
            <a:noAutofit/>
          </a:bodyPr>
          <a:lstStyle/>
          <a:p>
            <a:pPr indent="-361950" lvl="0" marL="457200" rtl="0" algn="l">
              <a:spcBef>
                <a:spcPts val="0"/>
              </a:spcBef>
              <a:spcAft>
                <a:spcPts val="0"/>
              </a:spcAft>
              <a:buClr>
                <a:srgbClr val="FFFFFF"/>
              </a:buClr>
              <a:buSzPts val="2100"/>
              <a:buFont typeface="Comfortaa"/>
              <a:buChar char="●"/>
            </a:pPr>
            <a:r>
              <a:rPr lang="en">
                <a:solidFill>
                  <a:srgbClr val="FFFFFF"/>
                </a:solidFill>
                <a:latin typeface="Comfortaa"/>
                <a:ea typeface="Comfortaa"/>
                <a:cs typeface="Comfortaa"/>
                <a:sym typeface="Comfortaa"/>
              </a:rPr>
              <a:t>Wireless </a:t>
            </a:r>
            <a:r>
              <a:rPr lang="en">
                <a:solidFill>
                  <a:srgbClr val="FFFFFF"/>
                </a:solidFill>
                <a:latin typeface="Comfortaa"/>
                <a:ea typeface="Comfortaa"/>
                <a:cs typeface="Comfortaa"/>
                <a:sym typeface="Comfortaa"/>
              </a:rPr>
              <a:t>Control Board</a:t>
            </a:r>
            <a:endParaRPr>
              <a:solidFill>
                <a:srgbClr val="FFFFFF"/>
              </a:solidFill>
              <a:latin typeface="Comfortaa"/>
              <a:ea typeface="Comfortaa"/>
              <a:cs typeface="Comfortaa"/>
              <a:sym typeface="Comfortaa"/>
            </a:endParaRPr>
          </a:p>
          <a:p>
            <a:pPr indent="-361950" lvl="0" marL="457200" rtl="0" algn="l">
              <a:spcBef>
                <a:spcPts val="0"/>
              </a:spcBef>
              <a:spcAft>
                <a:spcPts val="0"/>
              </a:spcAft>
              <a:buClr>
                <a:srgbClr val="FFFFFF"/>
              </a:buClr>
              <a:buSzPts val="2100"/>
              <a:buFont typeface="Comfortaa"/>
              <a:buChar char="●"/>
            </a:pPr>
            <a:r>
              <a:rPr lang="en">
                <a:solidFill>
                  <a:srgbClr val="FFFFFF"/>
                </a:solidFill>
                <a:latin typeface="Comfortaa"/>
                <a:ea typeface="Comfortaa"/>
                <a:cs typeface="Comfortaa"/>
                <a:sym typeface="Comfortaa"/>
              </a:rPr>
              <a:t>Wireless Power Board</a:t>
            </a:r>
            <a:endParaRPr>
              <a:solidFill>
                <a:srgbClr val="FFFFFF"/>
              </a:solidFill>
              <a:latin typeface="Comfortaa"/>
              <a:ea typeface="Comfortaa"/>
              <a:cs typeface="Comfortaa"/>
              <a:sym typeface="Comfortaa"/>
            </a:endParaRPr>
          </a:p>
          <a:p>
            <a:pPr indent="-361950" lvl="0" marL="457200" rtl="0" algn="l">
              <a:spcBef>
                <a:spcPts val="0"/>
              </a:spcBef>
              <a:spcAft>
                <a:spcPts val="0"/>
              </a:spcAft>
              <a:buClr>
                <a:srgbClr val="FFFFFF"/>
              </a:buClr>
              <a:buSzPts val="2100"/>
              <a:buFont typeface="Comfortaa"/>
              <a:buChar char="●"/>
            </a:pPr>
            <a:r>
              <a:rPr lang="en">
                <a:solidFill>
                  <a:srgbClr val="FFFFFF"/>
                </a:solidFill>
                <a:latin typeface="Comfortaa"/>
                <a:ea typeface="Comfortaa"/>
                <a:cs typeface="Comfortaa"/>
                <a:sym typeface="Comfortaa"/>
              </a:rPr>
              <a:t>IDT Driving Board</a:t>
            </a:r>
            <a:endParaRPr>
              <a:solidFill>
                <a:srgbClr val="FFFFFF"/>
              </a:solidFill>
              <a:latin typeface="Comfortaa"/>
              <a:ea typeface="Comfortaa"/>
              <a:cs typeface="Comfortaa"/>
              <a:sym typeface="Comfortaa"/>
            </a:endParaRPr>
          </a:p>
        </p:txBody>
      </p:sp>
      <p:pic>
        <p:nvPicPr>
          <p:cNvPr id="126" name="Google Shape;126;p20"/>
          <p:cNvPicPr preferRelativeResize="0"/>
          <p:nvPr/>
        </p:nvPicPr>
        <p:blipFill>
          <a:blip r:embed="rId3">
            <a:alphaModFix/>
          </a:blip>
          <a:stretch>
            <a:fillRect/>
          </a:stretch>
        </p:blipFill>
        <p:spPr>
          <a:xfrm>
            <a:off x="5512525" y="171900"/>
            <a:ext cx="2691000" cy="4493900"/>
          </a:xfrm>
          <a:prstGeom prst="rect">
            <a:avLst/>
          </a:prstGeom>
          <a:noFill/>
          <a:ln>
            <a:noFill/>
          </a:ln>
        </p:spPr>
      </p:pic>
      <p:sp>
        <p:nvSpPr>
          <p:cNvPr id="127" name="Google Shape;127;p20"/>
          <p:cNvSpPr txBox="1"/>
          <p:nvPr/>
        </p:nvSpPr>
        <p:spPr>
          <a:xfrm>
            <a:off x="4966375" y="4665800"/>
            <a:ext cx="3783300" cy="504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rgbClr val="F3F3F3"/>
                </a:solidFill>
                <a:latin typeface="Comfortaa"/>
                <a:ea typeface="Comfortaa"/>
                <a:cs typeface="Comfortaa"/>
                <a:sym typeface="Comfortaa"/>
              </a:rPr>
              <a:t>Expanded 3D Assembly Model SAWbot Components featuring the PCB  Stackup and IDTs mounted to the Chassis </a:t>
            </a:r>
            <a:endParaRPr sz="900">
              <a:solidFill>
                <a:srgbClr val="F3F3F3"/>
              </a:solidFill>
              <a:latin typeface="Comfortaa"/>
              <a:ea typeface="Comfortaa"/>
              <a:cs typeface="Comfortaa"/>
              <a:sym typeface="Comforta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311700" y="140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omfortaa"/>
                <a:ea typeface="Comfortaa"/>
                <a:cs typeface="Comfortaa"/>
                <a:sym typeface="Comfortaa"/>
              </a:rPr>
              <a:t>Accomplishing Onboard Signal Generation</a:t>
            </a:r>
            <a:r>
              <a:rPr b="1" lang="en">
                <a:latin typeface="Comfortaa"/>
                <a:ea typeface="Comfortaa"/>
                <a:cs typeface="Comfortaa"/>
                <a:sym typeface="Comfortaa"/>
              </a:rPr>
              <a:t> </a:t>
            </a:r>
            <a:endParaRPr b="1">
              <a:latin typeface="Comfortaa"/>
              <a:ea typeface="Comfortaa"/>
              <a:cs typeface="Comfortaa"/>
              <a:sym typeface="Comfortaa"/>
            </a:endParaRPr>
          </a:p>
          <a:p>
            <a:pPr indent="0" lvl="0" marL="0" rtl="0" algn="l">
              <a:spcBef>
                <a:spcPts val="0"/>
              </a:spcBef>
              <a:spcAft>
                <a:spcPts val="0"/>
              </a:spcAft>
              <a:buNone/>
            </a:pPr>
            <a:r>
              <a:rPr b="1" lang="en" sz="2100">
                <a:latin typeface="Comfortaa"/>
                <a:ea typeface="Comfortaa"/>
                <a:cs typeface="Comfortaa"/>
                <a:sym typeface="Comfortaa"/>
              </a:rPr>
              <a:t>Resulting in 1mN of Thrust </a:t>
            </a:r>
            <a:endParaRPr b="1" sz="2100">
              <a:latin typeface="Comfortaa"/>
              <a:ea typeface="Comfortaa"/>
              <a:cs typeface="Comfortaa"/>
              <a:sym typeface="Comfortaa"/>
            </a:endParaRPr>
          </a:p>
          <a:p>
            <a:pPr indent="0" lvl="0" marL="0" rtl="0" algn="l">
              <a:spcBef>
                <a:spcPts val="0"/>
              </a:spcBef>
              <a:spcAft>
                <a:spcPts val="0"/>
              </a:spcAft>
              <a:buNone/>
            </a:pPr>
            <a:r>
              <a:t/>
            </a:r>
            <a:endParaRPr/>
          </a:p>
        </p:txBody>
      </p:sp>
      <p:pic>
        <p:nvPicPr>
          <p:cNvPr id="133" name="Google Shape;133;p21"/>
          <p:cNvPicPr preferRelativeResize="0"/>
          <p:nvPr/>
        </p:nvPicPr>
        <p:blipFill>
          <a:blip r:embed="rId3">
            <a:alphaModFix/>
          </a:blip>
          <a:stretch>
            <a:fillRect/>
          </a:stretch>
        </p:blipFill>
        <p:spPr>
          <a:xfrm>
            <a:off x="250725" y="1868150"/>
            <a:ext cx="5438673" cy="1927450"/>
          </a:xfrm>
          <a:prstGeom prst="rect">
            <a:avLst/>
          </a:prstGeom>
          <a:noFill/>
          <a:ln>
            <a:noFill/>
          </a:ln>
        </p:spPr>
      </p:pic>
      <p:pic>
        <p:nvPicPr>
          <p:cNvPr id="134" name="Google Shape;134;p21"/>
          <p:cNvPicPr preferRelativeResize="0"/>
          <p:nvPr/>
        </p:nvPicPr>
        <p:blipFill>
          <a:blip r:embed="rId4">
            <a:alphaModFix/>
          </a:blip>
          <a:stretch>
            <a:fillRect/>
          </a:stretch>
        </p:blipFill>
        <p:spPr>
          <a:xfrm>
            <a:off x="6033496" y="1839302"/>
            <a:ext cx="2770315" cy="1927449"/>
          </a:xfrm>
          <a:prstGeom prst="rect">
            <a:avLst/>
          </a:prstGeom>
          <a:noFill/>
          <a:ln>
            <a:noFill/>
          </a:ln>
        </p:spPr>
      </p:pic>
      <p:sp>
        <p:nvSpPr>
          <p:cNvPr id="135" name="Google Shape;135;p21"/>
          <p:cNvSpPr txBox="1"/>
          <p:nvPr/>
        </p:nvSpPr>
        <p:spPr>
          <a:xfrm>
            <a:off x="6233200" y="3766750"/>
            <a:ext cx="2370900" cy="123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Comfortaa"/>
                <a:ea typeface="Comfortaa"/>
                <a:cs typeface="Comfortaa"/>
                <a:sym typeface="Comfortaa"/>
              </a:rPr>
              <a:t>Propulsion Board Top Layer View</a:t>
            </a:r>
            <a:endParaRPr>
              <a:latin typeface="Comfortaa"/>
              <a:ea typeface="Comfortaa"/>
              <a:cs typeface="Comfortaa"/>
              <a:sym typeface="Comfortaa"/>
            </a:endParaRPr>
          </a:p>
        </p:txBody>
      </p:sp>
      <p:sp>
        <p:nvSpPr>
          <p:cNvPr id="136" name="Google Shape;136;p21"/>
          <p:cNvSpPr txBox="1"/>
          <p:nvPr/>
        </p:nvSpPr>
        <p:spPr>
          <a:xfrm>
            <a:off x="804725" y="3766750"/>
            <a:ext cx="4932300" cy="41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Comfortaa"/>
                <a:ea typeface="Comfortaa"/>
                <a:cs typeface="Comfortaa"/>
                <a:sym typeface="Comfortaa"/>
              </a:rPr>
              <a:t>IDT Propulsion Module </a:t>
            </a:r>
            <a:r>
              <a:rPr b="1" lang="en">
                <a:solidFill>
                  <a:schemeClr val="dk1"/>
                </a:solidFill>
                <a:latin typeface="Comfortaa"/>
                <a:ea typeface="Comfortaa"/>
                <a:cs typeface="Comfortaa"/>
                <a:sym typeface="Comfortaa"/>
              </a:rPr>
              <a:t>Block Diagram</a:t>
            </a:r>
            <a:endParaRPr>
              <a:latin typeface="Comfortaa"/>
              <a:ea typeface="Comfortaa"/>
              <a:cs typeface="Comfortaa"/>
              <a:sym typeface="Comforta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